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2"/>
  </p:notesMasterIdLst>
  <p:sldIdLst>
    <p:sldId id="256" r:id="rId3"/>
    <p:sldId id="277" r:id="rId4"/>
    <p:sldId id="260" r:id="rId5"/>
    <p:sldId id="279" r:id="rId6"/>
    <p:sldId id="261" r:id="rId7"/>
    <p:sldId id="262" r:id="rId8"/>
    <p:sldId id="264" r:id="rId9"/>
    <p:sldId id="265" r:id="rId10"/>
    <p:sldId id="266" r:id="rId11"/>
    <p:sldId id="267" r:id="rId12"/>
    <p:sldId id="276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5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6A1"/>
    <a:srgbClr val="002A7F"/>
    <a:srgbClr val="0224BE"/>
    <a:srgbClr val="0432FF"/>
    <a:srgbClr val="0118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26" autoAdjust="0"/>
    <p:restoredTop sz="94201"/>
  </p:normalViewPr>
  <p:slideViewPr>
    <p:cSldViewPr snapToGrid="0">
      <p:cViewPr>
        <p:scale>
          <a:sx n="130" d="100"/>
          <a:sy n="130" d="100"/>
        </p:scale>
        <p:origin x="1736" y="3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140D70-0311-4CA4-B8C6-DCF22F6E3356}" type="datetimeFigureOut">
              <a:rPr lang="en-GB" smtClean="0"/>
              <a:t>10/04/2026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29F6DE-FB09-49A1-AFB9-7A63261084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4754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29F6DE-FB09-49A1-AFB9-7A632610841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8743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1BFFEC-76FF-3B96-8F98-0CB3B4B23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294910" cy="365125"/>
          </a:xfrm>
        </p:spPr>
        <p:txBody>
          <a:bodyPr/>
          <a:lstStyle/>
          <a:p>
            <a:r>
              <a:rPr lang="de-DE"/>
              <a:t>© Albert, Dowson &amp; Lomax 2025 https://www.goodfellowpublishers.com/culturalrisk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E3CECA4-B23D-6B1D-17AB-84EC549134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002" y="484406"/>
            <a:ext cx="3171297" cy="448475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C4E2C80-2DC8-1FC4-0AC9-22B23191D261}"/>
              </a:ext>
            </a:extLst>
          </p:cNvPr>
          <p:cNvSpPr txBox="1"/>
          <p:nvPr userDrawn="1"/>
        </p:nvSpPr>
        <p:spPr>
          <a:xfrm>
            <a:off x="6022104" y="406405"/>
            <a:ext cx="4355573" cy="4090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 Black" panose="020B0A04020102020204" pitchFamily="34" charset="0"/>
              </a:rPr>
              <a:t>Cultural Risk Assessment in Events: Achieving Equity, Diversity and Inclusivity</a:t>
            </a:r>
          </a:p>
          <a:p>
            <a:endParaRPr lang="en-US" dirty="0">
              <a:latin typeface="Arial Black" panose="020B0A04020102020204" pitchFamily="34" charset="0"/>
            </a:endParaRPr>
          </a:p>
          <a:p>
            <a:r>
              <a:rPr lang="en-US" sz="2400" dirty="0">
                <a:latin typeface="Arial Black" panose="020B0A04020102020204" pitchFamily="34" charset="0"/>
              </a:rPr>
              <a:t>By Bernadette Albert, Ruth Dowson and</a:t>
            </a:r>
          </a:p>
          <a:p>
            <a:r>
              <a:rPr lang="en-US" sz="2400" dirty="0">
                <a:latin typeface="Arial Black" panose="020B0A04020102020204" pitchFamily="34" charset="0"/>
              </a:rPr>
              <a:t>Dan Lomax</a:t>
            </a:r>
            <a:endParaRPr lang="en-GB" sz="2400" dirty="0">
              <a:latin typeface="Arial Black" panose="020B0A040201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F7AF127-34F4-196F-BDF5-C478AF4B98A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38" y="5498497"/>
            <a:ext cx="1161371" cy="116137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3E6C3A2-C887-059E-55AF-013456A826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401" y="5498497"/>
            <a:ext cx="1161371" cy="116137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26D4FDD-F168-16F4-1994-6139EA124286}"/>
              </a:ext>
            </a:extLst>
          </p:cNvPr>
          <p:cNvSpPr txBox="1"/>
          <p:nvPr userDrawn="1"/>
        </p:nvSpPr>
        <p:spPr>
          <a:xfrm>
            <a:off x="5664509" y="4385538"/>
            <a:ext cx="512618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/>
              <a:t>Scan the QR code below to see the book’s webpage </a:t>
            </a:r>
            <a:endParaRPr lang="en-GB" sz="1500" b="1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7BE826D-D9FD-D31A-F768-E4B6438CC91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108126" y="4709687"/>
            <a:ext cx="1448781" cy="136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900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6863D-1893-35DC-CEF6-96FCFAF79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CD86C3-3E86-D614-912D-79B0426D46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18147E-AB4C-D3A6-E971-4BAFDCEA46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C1C1C9-8E57-CD05-FEB0-96976F7EB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Albert, Dowson &amp; Lomax 2025 https://www.goodfellowpublishers.com/culturalrisk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C3B9FF-1B5B-D677-7ED2-9CC0EF68F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AC7017-A861-4608-918C-B740564126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0906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60A0EFD-E5BB-BC44-1B93-9CDC918265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C9A37E-5D84-B191-07B1-82A5A4E92A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9CC8D4-19F9-688E-F557-CD900FFF6E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289A4A-C82A-F098-4255-384AE53A2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Albert, Dowson &amp; Lomax 2025 https://www.goodfellowpublishers.com/culturalrisk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5A4CF2-08CC-DAAC-4E04-F07C8BB78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AC7017-A861-4608-918C-B740564126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02720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365AD-F468-0A0D-7421-7B50103F0F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AD323C-37B6-E376-0068-D0DE8869D7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91400A-CFB2-79A5-D67F-12BB9EF4D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034958-94B7-BDE5-0393-B2B14C888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Albert, Dowson &amp; Lomax 2025 https://www.goodfellowpublishers.com/culturalrisk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0CE019-2E4C-C1F6-4C65-62B85DC44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91700-9A64-4883-B22F-EA1B5650DC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70218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839C9-5D46-3F74-CA48-2D4CE85F9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788E0E-957E-E19F-8231-F8F9D92B05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115AE2-07CC-08E4-FA02-291B60F36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02D8AB-2A69-674B-2D18-6AA456771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Albert, Dowson &amp; Lomax 2025 https://www.goodfellowpublishers.com/culturalrisk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B94BA1-FE04-8809-08C0-6E7F0C4D1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91700-9A64-4883-B22F-EA1B5650DC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14792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FFE25-517F-2D64-CF96-156A3CA3E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C1CD7D-299D-56CA-7B26-1FCAC6D4D9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FBCF90-7EC3-76CE-551C-A882ABA23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521A10-4526-3228-6DA8-5589523CF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Albert, Dowson &amp; Lomax 2025 https://www.goodfellowpublishers.com/culturalrisk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4E5657-5FC0-4A16-9155-8FC439262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91700-9A64-4883-B22F-EA1B5650DC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20322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6EFC2-B9E1-57AD-33A8-C0EF4031D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92A9A9-79B7-D270-CD75-905706BEC0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5AD831-4C64-7180-BD9F-2E07DF30DE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C228C4-C49A-645B-9471-26DEFF118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7974CB-B2C2-C7F3-3C7A-D7264F45D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Albert, Dowson &amp; Lomax 2025 https://www.goodfellowpublishers.com/culturalrisk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E57515-FBBD-A69C-C5E5-8B198E956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91700-9A64-4883-B22F-EA1B5650DC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0147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9B5CB-2CCA-2FDC-19BA-A2DAF6FED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E94133-2A21-9545-9F21-6671C1887E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C1B636-2C04-2CBA-8397-3854B7CAFB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EA9DD5-AE7C-5986-733E-9C4233C157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0D0F08-51D8-E752-DF19-B3E4789946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114AE9E-2F84-62A0-8E7F-53C9774BE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F175A6-AF8A-735A-02EF-D90AE22AB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Albert, Dowson &amp; Lomax 2025 https://www.goodfellowpublishers.com/culturalrisk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0A2C2BC-A9AC-EDC0-4E44-65459A386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91700-9A64-4883-B22F-EA1B5650DC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17746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58915-E9FC-86F2-8134-F1FAD1823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7009B3-FDC3-3E99-C990-EA239634B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164668-8407-5528-D004-3009C5F18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Albert, Dowson &amp; Lomax 2025 https://www.goodfellowpublishers.com/culturalrisk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6131F6-96BD-68F4-B783-ECE837F41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91700-9A64-4883-B22F-EA1B5650DC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85487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B26FE9-9DF9-ABCE-611E-7BFEB3E0C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133D03-2D51-309F-D525-6439CD23D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Albert, Dowson &amp; Lomax 2025 https://www.goodfellowpublishers.com/culturalrisk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DB91C5-EB0A-36D4-DEE5-F22CC0EFF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91700-9A64-4883-B22F-EA1B5650DC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05481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1C0A6-BE0A-7115-85BB-B9F9CF4E8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228085-E193-4FC5-337C-A8B646DA98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0E2597-3561-239B-083B-380624CF5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248F6A-42F4-ACE5-4C0E-43BC3DEDD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45D384-6BE4-9502-F7D9-8299CD86D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Albert, Dowson &amp; Lomax 2025 https://www.goodfellowpublishers.com/culturalrisk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ED7B7D-BB93-B74F-F99F-6545FF99E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91700-9A64-4883-B22F-EA1B5650DC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8752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09222FA-372B-E717-1094-79523AC28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294910" cy="365125"/>
          </a:xfrm>
        </p:spPr>
        <p:txBody>
          <a:bodyPr/>
          <a:lstStyle/>
          <a:p>
            <a:r>
              <a:rPr lang="de-DE"/>
              <a:t>© Albert, Dowson &amp; Lomax 2025 https://www.goodfellowpublishers.com/culturalrisk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09801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22C03-5B84-C8CA-1498-E7975189E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C3458F-CBA0-530E-C11A-93F6FE408A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0E67A8-9E0F-9756-B0AE-2EC441FE43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703C05-84BC-653E-A568-90D6234B8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EEAADC-AE1D-2509-32E9-E3D9A567D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Albert, Dowson &amp; Lomax 2025 https://www.goodfellowpublishers.com/culturalrisk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738EF1-3782-6500-ECC1-C53F92D40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91700-9A64-4883-B22F-EA1B5650DC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51882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404EC-C4BF-4284-09BE-7773B296F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2199E8-BB59-1EA0-BA22-9FBE824C8C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55ECB4-9CAB-5422-7096-E27BC5F31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E05AA3-C62B-0131-3C8C-FB60EC548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Albert, Dowson &amp; Lomax 2025 https://www.goodfellowpublishers.com/culturalrisk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0282D1-51E0-D36C-05A9-E1A271134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91700-9A64-4883-B22F-EA1B5650DC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10788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D23DA8-0292-9049-B0BA-CE08857177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27BDB6-302F-F893-92E1-70D06BCFA6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5C612-3B8A-19E4-2C8E-73B39F299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EBF67E-0444-BFCC-AEA4-74DE7139F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Albert, Dowson &amp; Lomax 2025 https://www.goodfellowpublishers.com/culturalrisk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C6C497-8948-356F-C407-7271B9EA3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91700-9A64-4883-B22F-EA1B5650DC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3252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754FD-4203-588B-DF20-C795E4609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BD7D5A-AD9C-9EE8-B969-A0F11862CC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FD855B-0D1F-5205-509D-0D005B5754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B88772-7D0C-CD18-E28C-836449766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Albert, Dowson &amp; Lomax 2025 https://www.goodfellowpublishers.com/culturalrisk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511D70-1E35-CF64-157B-2A6D7CA29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AC7017-A861-4608-918C-B740564126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2724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F46BB-B600-6B89-4E54-462AD9C95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8FACA6-CEF5-700C-8034-ED7506993A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16A3F2-957F-C657-E895-EC62E6FDAE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3733A1-AECB-AA0E-010F-C00F96CAF1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E7D21D-072D-F06B-A3D0-9B7240970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Albert, Dowson &amp; Lomax 2025 https://www.goodfellowpublishers.com/culturalrisk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4F24FF-2038-BCDC-C0F9-EBC601278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AC7017-A861-4608-918C-B740564126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3621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07288-5585-9089-4266-37FF1A45B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EE4F7D-842B-FB19-812F-321FD6107B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9CD9BB-E779-F5D9-B51B-EE57A32ED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EF1810-19F1-BB09-A366-A96B48929E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68FA72-5AC4-0886-FC89-B4C3AC06ED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2A753A-43A9-EE7C-94E3-CC300C158B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6C3178-6748-3964-F4FB-9188820DE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Albert, Dowson &amp; Lomax 2025 https://www.goodfellowpublishers.com/culturalrisk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A67FC6-F788-D86D-E207-DF2BA4A8C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AC7017-A861-4608-918C-B740564126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5956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631C4-2626-C368-4634-0B2D08BE8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AF3CB3-5F3D-13DA-D79C-6E05D2F7F2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510F4B-D84C-2FE1-46E2-90FE7D880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Albert, Dowson &amp; Lomax 2025 https://www.goodfellowpublishers.com/culturalrisk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420BF0-B32E-4098-E64D-6F448EC17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AC7017-A861-4608-918C-B740564126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4876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E61985-652C-6A40-BC3A-B27D719137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878F62-6C81-6645-5EB4-6C5A77776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Albert, Dowson &amp; Lomax 2025 https://www.goodfellowpublishers.com/culturalrisk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74BDB4-7666-10F2-1D54-BB2204C8E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AC7017-A861-4608-918C-B740564126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487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EC120-E4A5-3603-56FC-3D5F1EEED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1DD208-AE01-1218-21DA-A60A10B29E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587362-A06A-E5B2-9748-EE51DE713C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9DC982-A1DB-DD16-DACA-A0D2774FED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12F3D7-7430-6A5C-7A48-45F2F6161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Albert, Dowson &amp; Lomax 2025 https://www.goodfellowpublishers.com/culturalrisk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539D24-D63E-1317-3810-8DE7AE74C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AC7017-A861-4608-918C-B740564126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9858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776FC-B21D-2278-8093-BA0DB74AA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1818D3-5705-3965-05AC-94088161BF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565DAE-7A82-ADCC-8285-7F61D68ECC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FD58C9-52E7-1036-4B8F-3368A7DEFD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743B6D-CEC4-FCE3-F2EA-EEE5C0531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Albert, Dowson &amp; Lomax 2025 https://www.goodfellowpublishers.com/culturalrisk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658272-A177-46F3-9D53-B4C8DECB4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AC7017-A861-4608-918C-B740564126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6287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EA06CD-25FD-F80F-B592-34710EE92B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GB" dirty="0"/>
              <a:t>© Albert, Dowson &amp; Lomax 2025 https://www.goodfellowpublishers.com/culturalrisk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7C4B3E9-F308-05BB-48F1-C1E1FFAF53E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401" y="5498497"/>
            <a:ext cx="1161371" cy="116137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A9468B4-D57A-1D02-440D-1F852994CD37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580813" y="5498497"/>
            <a:ext cx="790786" cy="1119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579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A6FAEC-1463-1479-AB48-1C5053557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45F6EA-6744-3C2C-81E5-1BE09BC916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91FB1C-E15F-15BD-0FD4-6054100FCD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CF385C-B2AA-BBF1-2E26-2A8BB5C8D4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de-DE"/>
              <a:t>© Albert, Dowson &amp; Lomax 2025 https://www.goodfellowpublishers.com/culturalrisk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B97C2A-304A-6661-7948-8AA27DAAC1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5091700-9A64-4883-B22F-EA1B5650DC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7068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68CE08-AE05-4244-6529-9E14C1BF0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Albert, Dowson &amp; Lomax 2025 https://www.goodfellowpublishers.com/culturalrisk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34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4092D-DE73-A802-37E8-495EA919E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339" y="294665"/>
            <a:ext cx="11350376" cy="1090612"/>
          </a:xfrm>
        </p:spPr>
        <p:txBody>
          <a:bodyPr/>
          <a:lstStyle/>
          <a:p>
            <a:r>
              <a:rPr lang="en-GB" sz="4000" dirty="0"/>
              <a:t>Chapter 7: Cultural Intelligence (CQ).</a:t>
            </a:r>
            <a:br>
              <a:rPr lang="en-GB" sz="2400" dirty="0"/>
            </a:br>
            <a:r>
              <a:rPr lang="en-GB" sz="2400" i="1" dirty="0"/>
              <a:t>Bernadette Albert &amp; Ruth Dowson</a:t>
            </a:r>
            <a:endParaRPr lang="en-US" sz="2400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F013B8-46A3-AFEE-6213-570CCA8FA4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29071" y="1458077"/>
            <a:ext cx="9898912" cy="4559952"/>
          </a:xfrm>
        </p:spPr>
        <p:txBody>
          <a:bodyPr/>
          <a:lstStyle/>
          <a:p>
            <a:r>
              <a:rPr lang="en-GB" sz="2400" dirty="0">
                <a:solidFill>
                  <a:srgbClr val="1A1919"/>
                </a:solidFill>
              </a:rPr>
              <a:t>Conceptualises </a:t>
            </a:r>
            <a:r>
              <a:rPr lang="en-GB" sz="2400" b="0" i="0" dirty="0">
                <a:solidFill>
                  <a:srgbClr val="1A1919"/>
                </a:solidFill>
                <a:effectLst/>
              </a:rPr>
              <a:t>the various dimensions of Cultural </a:t>
            </a:r>
            <a:r>
              <a:rPr lang="en-GB" sz="2400" dirty="0">
                <a:solidFill>
                  <a:srgbClr val="1A1919"/>
                </a:solidFill>
              </a:rPr>
              <a:t>I</a:t>
            </a:r>
            <a:r>
              <a:rPr lang="en-GB" sz="2400" b="0" i="0" dirty="0">
                <a:solidFill>
                  <a:srgbClr val="1A1919"/>
                </a:solidFill>
                <a:effectLst/>
              </a:rPr>
              <a:t>ntelligence (CQ) and its</a:t>
            </a:r>
            <a:r>
              <a:rPr lang="en-GB" sz="2400" dirty="0">
                <a:solidFill>
                  <a:srgbClr val="1A1919"/>
                </a:solidFill>
              </a:rPr>
              <a:t> </a:t>
            </a:r>
            <a:r>
              <a:rPr lang="en-GB" sz="2400" b="0" i="0" dirty="0">
                <a:solidFill>
                  <a:srgbClr val="1A1919"/>
                </a:solidFill>
                <a:effectLst/>
              </a:rPr>
              <a:t>significance in the event industry, through its cognitive, behavioural, motivational and</a:t>
            </a:r>
            <a:r>
              <a:rPr lang="en-GB" sz="2400" dirty="0">
                <a:solidFill>
                  <a:srgbClr val="1A1919"/>
                </a:solidFill>
              </a:rPr>
              <a:t> </a:t>
            </a:r>
            <a:r>
              <a:rPr lang="en-GB" sz="2400" b="0" i="0" dirty="0">
                <a:solidFill>
                  <a:srgbClr val="1A1919"/>
                </a:solidFill>
                <a:effectLst/>
              </a:rPr>
              <a:t>metacognitive aspects. </a:t>
            </a:r>
          </a:p>
          <a:p>
            <a:r>
              <a:rPr lang="en-GB" sz="2400" dirty="0">
                <a:solidFill>
                  <a:srgbClr val="1A1919"/>
                </a:solidFill>
              </a:rPr>
              <a:t>V</a:t>
            </a:r>
            <a:r>
              <a:rPr lang="en-GB" sz="2400" b="0" i="0" dirty="0">
                <a:solidFill>
                  <a:srgbClr val="1A1919"/>
                </a:solidFill>
                <a:effectLst/>
              </a:rPr>
              <a:t>alues awareness and adaptability in forming new cultural cognitive schemata, supporting cultural agility.</a:t>
            </a:r>
            <a:endParaRPr lang="en-GB" sz="2400" dirty="0">
              <a:solidFill>
                <a:srgbClr val="1A1919"/>
              </a:solidFill>
              <a:effectLst/>
            </a:endParaRPr>
          </a:p>
          <a:p>
            <a:r>
              <a:rPr lang="en-GB" sz="2400" dirty="0">
                <a:solidFill>
                  <a:srgbClr val="1A1919"/>
                </a:solidFill>
              </a:rPr>
              <a:t>Promotes</a:t>
            </a:r>
            <a:r>
              <a:rPr lang="en-GB" sz="2400" b="0" i="0" dirty="0">
                <a:solidFill>
                  <a:srgbClr val="1A1919"/>
                </a:solidFill>
                <a:effectLst/>
              </a:rPr>
              <a:t> the importance of event organisations and their leadership transitioning away from ‘traditional’ hard skills towards cultural intelligence as the new ‘hard skill’. </a:t>
            </a:r>
          </a:p>
          <a:p>
            <a:r>
              <a:rPr lang="en-GB" sz="2400" dirty="0">
                <a:solidFill>
                  <a:srgbClr val="1A1919"/>
                </a:solidFill>
              </a:rPr>
              <a:t>J</a:t>
            </a:r>
            <a:r>
              <a:rPr lang="en-GB" sz="2400" b="0" i="0" dirty="0">
                <a:solidFill>
                  <a:srgbClr val="1A1919"/>
                </a:solidFill>
                <a:effectLst/>
              </a:rPr>
              <a:t>ustifies why CQ</a:t>
            </a:r>
            <a:r>
              <a:rPr lang="en-GB" sz="2400" dirty="0">
                <a:solidFill>
                  <a:srgbClr val="1A1919"/>
                </a:solidFill>
              </a:rPr>
              <a:t> </a:t>
            </a:r>
            <a:r>
              <a:rPr lang="en-GB" sz="2400" b="0" i="0" dirty="0">
                <a:solidFill>
                  <a:srgbClr val="1A1919"/>
                </a:solidFill>
                <a:effectLst/>
              </a:rPr>
              <a:t>is fundamental for event managers to excel in diverse globalised event environments and how its development</a:t>
            </a:r>
            <a:r>
              <a:rPr lang="en-GB" sz="2400" dirty="0">
                <a:solidFill>
                  <a:srgbClr val="1A1919"/>
                </a:solidFill>
              </a:rPr>
              <a:t> </a:t>
            </a:r>
            <a:r>
              <a:rPr lang="en-GB" sz="2400" b="0" i="0" dirty="0">
                <a:solidFill>
                  <a:srgbClr val="1A1919"/>
                </a:solidFill>
                <a:effectLst/>
              </a:rPr>
              <a:t>feeds into EEDI strategy and systemic transformation, with tools and models presenting the Cultural</a:t>
            </a:r>
            <a:r>
              <a:rPr lang="en-GB" sz="2400" dirty="0">
                <a:solidFill>
                  <a:srgbClr val="1A1919"/>
                </a:solidFill>
              </a:rPr>
              <a:t> </a:t>
            </a:r>
            <a:r>
              <a:rPr lang="en-GB" sz="2400" b="0" i="0" dirty="0">
                <a:solidFill>
                  <a:srgbClr val="1A1919"/>
                </a:solidFill>
                <a:effectLst/>
              </a:rPr>
              <a:t>Intelligence development framework.</a:t>
            </a:r>
            <a:endParaRPr lang="en-GB" sz="2400" dirty="0">
              <a:solidFill>
                <a:srgbClr val="1A1919"/>
              </a:solidFill>
              <a:effectLst/>
            </a:endParaRPr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F22669-15AB-9B57-4D36-7E40AFE53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Albert, Dowson &amp; Lomax 2025 https://www.goodfellowpublishers.com/culturalrisk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54662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03D268D-033C-C890-FB49-F3273A3F9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Albert, Dowson &amp; Lomax 2025 https://www.goodfellowpublishers.com/culturalrisk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1D343AD-2E03-BC95-C176-34FA52D015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869" y="479699"/>
            <a:ext cx="6174262" cy="4872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4983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02C55-0F37-E199-CBE3-B7E1EB6EE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423" y="309987"/>
            <a:ext cx="10641419" cy="1690688"/>
          </a:xfrm>
        </p:spPr>
        <p:txBody>
          <a:bodyPr/>
          <a:lstStyle/>
          <a:p>
            <a:r>
              <a:rPr lang="en-GB" sz="4000" dirty="0"/>
              <a:t>Chapter 8: The Cultural Risk Assessment and the Cultural Inclusivity and Equity Risk Assessment </a:t>
            </a:r>
            <a:r>
              <a:rPr lang="en-GB" sz="2400" i="1" dirty="0"/>
              <a:t>Bernadette Albert</a:t>
            </a:r>
            <a:endParaRPr lang="en-US" sz="2400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CEB24A-4F75-B2F2-5F8E-8142C9E530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32614" y="2139115"/>
            <a:ext cx="9526772" cy="3563554"/>
          </a:xfrm>
        </p:spPr>
        <p:txBody>
          <a:bodyPr/>
          <a:lstStyle/>
          <a:p>
            <a:r>
              <a:rPr lang="en-GB" sz="2400" dirty="0">
                <a:solidFill>
                  <a:srgbClr val="1A1919"/>
                </a:solidFill>
              </a:rPr>
              <a:t>Di</a:t>
            </a:r>
            <a:r>
              <a:rPr lang="en-GB" sz="2400" b="0" i="0" dirty="0">
                <a:solidFill>
                  <a:srgbClr val="1A1919"/>
                </a:solidFill>
                <a:effectLst/>
              </a:rPr>
              <a:t>scusses the practicalities of cultural risk, offering examples and suggestions for gaining expertise.</a:t>
            </a:r>
            <a:endParaRPr lang="en-GB" sz="2400" dirty="0">
              <a:solidFill>
                <a:srgbClr val="1A1919"/>
              </a:solidFill>
              <a:effectLst/>
            </a:endParaRPr>
          </a:p>
          <a:p>
            <a:r>
              <a:rPr lang="en-GB" sz="2400" b="0" i="0" dirty="0">
                <a:solidFill>
                  <a:srgbClr val="1A1919"/>
                </a:solidFill>
                <a:effectLst/>
              </a:rPr>
              <a:t>Continues the story of developing the cultural risk assessment and the</a:t>
            </a:r>
            <a:r>
              <a:rPr lang="en-GB" sz="2400" dirty="0">
                <a:solidFill>
                  <a:srgbClr val="1A1919"/>
                </a:solidFill>
              </a:rPr>
              <a:t> </a:t>
            </a:r>
            <a:r>
              <a:rPr lang="en-GB" sz="2400" b="0" i="0" dirty="0">
                <a:solidFill>
                  <a:srgbClr val="1A1919"/>
                </a:solidFill>
                <a:effectLst/>
              </a:rPr>
              <a:t>CIERA©. </a:t>
            </a:r>
          </a:p>
          <a:p>
            <a:r>
              <a:rPr lang="en-GB" sz="2400" b="0" i="0" dirty="0">
                <a:solidFill>
                  <a:srgbClr val="1A1919"/>
                </a:solidFill>
                <a:effectLst/>
              </a:rPr>
              <a:t>Reflects </a:t>
            </a:r>
            <a:r>
              <a:rPr lang="en-GB" sz="2400" dirty="0">
                <a:solidFill>
                  <a:srgbClr val="1A1919"/>
                </a:solidFill>
              </a:rPr>
              <a:t>on </a:t>
            </a:r>
            <a:r>
              <a:rPr lang="en-GB" sz="2400" b="0" i="0" dirty="0">
                <a:solidFill>
                  <a:srgbClr val="1A1919"/>
                </a:solidFill>
                <a:effectLst/>
              </a:rPr>
              <a:t>variations in culture and the</a:t>
            </a:r>
            <a:r>
              <a:rPr lang="en-GB" sz="2400" dirty="0">
                <a:solidFill>
                  <a:srgbClr val="1A1919"/>
                </a:solidFill>
              </a:rPr>
              <a:t> </a:t>
            </a:r>
            <a:r>
              <a:rPr lang="en-GB" sz="2400" b="0" i="0" dirty="0">
                <a:solidFill>
                  <a:srgbClr val="1A1919"/>
                </a:solidFill>
                <a:effectLst/>
              </a:rPr>
              <a:t>need for cultural intelligence imperative to cater for variations in diverse contexts </a:t>
            </a:r>
          </a:p>
          <a:p>
            <a:r>
              <a:rPr lang="en-GB" sz="2400" dirty="0">
                <a:solidFill>
                  <a:srgbClr val="1A1919"/>
                </a:solidFill>
              </a:rPr>
              <a:t>E</a:t>
            </a:r>
            <a:r>
              <a:rPr lang="en-GB" sz="2400" b="0" i="0" dirty="0">
                <a:solidFill>
                  <a:srgbClr val="1A1919"/>
                </a:solidFill>
                <a:effectLst/>
              </a:rPr>
              <a:t>xamines closely the details, structures and processes that comprise the CRA and</a:t>
            </a:r>
            <a:r>
              <a:rPr lang="en-GB" sz="2400" dirty="0">
                <a:solidFill>
                  <a:srgbClr val="1A1919"/>
                </a:solidFill>
              </a:rPr>
              <a:t> </a:t>
            </a:r>
            <a:r>
              <a:rPr lang="en-GB" sz="2400" b="0" i="0" dirty="0">
                <a:solidFill>
                  <a:srgbClr val="1A1919"/>
                </a:solidFill>
                <a:effectLst/>
              </a:rPr>
              <a:t>CIERA©</a:t>
            </a:r>
            <a:endParaRPr lang="en-GB" sz="2400" dirty="0">
              <a:solidFill>
                <a:srgbClr val="1A1919"/>
              </a:solidFill>
              <a:effectLst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8FE787-C867-607A-BF38-373B5DC5A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Albert, Dowson &amp; Lomax 2025 https://www.goodfellowpublishers.com/culturalrisk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91372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835D9-2F0C-2C03-EE33-14D5348A5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422" y="136525"/>
            <a:ext cx="10324215" cy="1534098"/>
          </a:xfrm>
        </p:spPr>
        <p:txBody>
          <a:bodyPr/>
          <a:lstStyle/>
          <a:p>
            <a:r>
              <a:rPr lang="en-GB" sz="4000" dirty="0"/>
              <a:t>Chapter 9: Activating theory – England and Wales Cricket Board </a:t>
            </a:r>
            <a:br>
              <a:rPr lang="en-GB" sz="4000" dirty="0"/>
            </a:br>
            <a:r>
              <a:rPr lang="en-GB" sz="2400" i="1" dirty="0"/>
              <a:t>Ruth Dowson &amp; Bernadette Albert</a:t>
            </a:r>
            <a:endParaRPr lang="en-US" sz="2400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085A27-D8F0-49DF-B7C5-62062005B8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82232" y="1710531"/>
            <a:ext cx="9537405" cy="3722706"/>
          </a:xfrm>
        </p:spPr>
        <p:txBody>
          <a:bodyPr/>
          <a:lstStyle/>
          <a:p>
            <a:r>
              <a:rPr lang="en-GB" sz="2400" dirty="0">
                <a:solidFill>
                  <a:srgbClr val="1A1919"/>
                </a:solidFill>
              </a:rPr>
              <a:t>A 2022 </a:t>
            </a:r>
            <a:r>
              <a:rPr lang="en-GB" sz="2400" b="0" i="0" dirty="0">
                <a:solidFill>
                  <a:srgbClr val="1A1919"/>
                </a:solidFill>
                <a:effectLst/>
              </a:rPr>
              <a:t>research project for the</a:t>
            </a:r>
            <a:r>
              <a:rPr lang="en-GB" sz="2400" dirty="0">
                <a:solidFill>
                  <a:srgbClr val="1A1919"/>
                </a:solidFill>
              </a:rPr>
              <a:t> </a:t>
            </a:r>
            <a:r>
              <a:rPr lang="en-GB" sz="2400" b="0" i="0" dirty="0">
                <a:solidFill>
                  <a:srgbClr val="1A1919"/>
                </a:solidFill>
                <a:effectLst/>
              </a:rPr>
              <a:t>England and Wales Cricket Board (ECB) to review cricket events and venues, assessing cultural risks and proposing mitigating actions. </a:t>
            </a:r>
          </a:p>
          <a:p>
            <a:r>
              <a:rPr lang="en-GB" sz="2400" dirty="0">
                <a:solidFill>
                  <a:srgbClr val="1A1919"/>
                </a:solidFill>
              </a:rPr>
              <a:t>A</a:t>
            </a:r>
            <a:r>
              <a:rPr lang="en-GB" sz="2400" b="0" i="0" dirty="0">
                <a:solidFill>
                  <a:srgbClr val="1A1919"/>
                </a:solidFill>
                <a:effectLst/>
              </a:rPr>
              <a:t>pplied classroom theory</a:t>
            </a:r>
            <a:r>
              <a:rPr lang="en-GB" sz="2400" dirty="0">
                <a:solidFill>
                  <a:srgbClr val="1A1919"/>
                </a:solidFill>
              </a:rPr>
              <a:t> </a:t>
            </a:r>
            <a:r>
              <a:rPr lang="en-GB" sz="2400" b="0" i="0" dirty="0">
                <a:solidFill>
                  <a:srgbClr val="1A1919"/>
                </a:solidFill>
                <a:effectLst/>
              </a:rPr>
              <a:t>to professional practice visiting 4 English county cricket stadia, analysing them</a:t>
            </a:r>
            <a:r>
              <a:rPr lang="en-GB" sz="2400" dirty="0">
                <a:solidFill>
                  <a:srgbClr val="1A1919"/>
                </a:solidFill>
              </a:rPr>
              <a:t> </a:t>
            </a:r>
            <a:r>
              <a:rPr lang="en-GB" sz="2400" b="0" i="0" dirty="0">
                <a:solidFill>
                  <a:srgbClr val="1A1919"/>
                </a:solidFill>
                <a:effectLst/>
              </a:rPr>
              <a:t>as venues </a:t>
            </a:r>
          </a:p>
          <a:p>
            <a:r>
              <a:rPr lang="en-GB" sz="2400" dirty="0">
                <a:solidFill>
                  <a:srgbClr val="1A1919"/>
                </a:solidFill>
              </a:rPr>
              <a:t>A</a:t>
            </a:r>
            <a:r>
              <a:rPr lang="en-GB" sz="2400" b="0" i="0" dirty="0">
                <a:solidFill>
                  <a:srgbClr val="1A1919"/>
                </a:solidFill>
                <a:effectLst/>
              </a:rPr>
              <a:t>imed to support cricket event organizers and venue managers in</a:t>
            </a:r>
            <a:r>
              <a:rPr lang="en-GB" sz="2400" dirty="0">
                <a:solidFill>
                  <a:srgbClr val="1A1919"/>
                </a:solidFill>
              </a:rPr>
              <a:t> </a:t>
            </a:r>
            <a:r>
              <a:rPr lang="en-GB" sz="2400" b="0" i="0" dirty="0">
                <a:solidFill>
                  <a:srgbClr val="1A1919"/>
                </a:solidFill>
                <a:effectLst/>
              </a:rPr>
              <a:t>creating inclusive environments to encourage greater diversity for sports</a:t>
            </a:r>
            <a:r>
              <a:rPr lang="en-GB" sz="2400" dirty="0">
                <a:solidFill>
                  <a:srgbClr val="1A1919"/>
                </a:solidFill>
              </a:rPr>
              <a:t> </a:t>
            </a:r>
            <a:r>
              <a:rPr lang="en-GB" sz="2400" b="0" i="0" dirty="0">
                <a:solidFill>
                  <a:srgbClr val="1A1919"/>
                </a:solidFill>
                <a:effectLst/>
              </a:rPr>
              <a:t>teams, other staff, volunteer teams, and attendees. </a:t>
            </a:r>
            <a:endParaRPr lang="en-GB" sz="2400" dirty="0">
              <a:solidFill>
                <a:srgbClr val="1A1919"/>
              </a:solidFill>
            </a:endParaRPr>
          </a:p>
          <a:p>
            <a:r>
              <a:rPr lang="en-GB" sz="2400" dirty="0">
                <a:solidFill>
                  <a:srgbClr val="1A1919"/>
                </a:solidFill>
              </a:rPr>
              <a:t>Recommended </a:t>
            </a:r>
            <a:r>
              <a:rPr lang="en-GB" sz="2400" b="0" i="0" dirty="0">
                <a:solidFill>
                  <a:srgbClr val="1A1919"/>
                </a:solidFill>
                <a:effectLst/>
              </a:rPr>
              <a:t>consistent training and communication among</a:t>
            </a:r>
            <a:r>
              <a:rPr lang="en-GB" sz="2400" dirty="0">
                <a:solidFill>
                  <a:srgbClr val="1A1919"/>
                </a:solidFill>
              </a:rPr>
              <a:t> </a:t>
            </a:r>
            <a:r>
              <a:rPr lang="en-GB" sz="2400" b="0" i="0" dirty="0">
                <a:solidFill>
                  <a:srgbClr val="1A1919"/>
                </a:solidFill>
                <a:effectLst/>
              </a:rPr>
              <a:t>staff, and strategic leadership in EDI</a:t>
            </a:r>
            <a:endParaRPr lang="en-GB" sz="2400" dirty="0">
              <a:solidFill>
                <a:srgbClr val="1A1919"/>
              </a:solidFill>
              <a:effectLst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65C0D4-3990-9259-EEF5-6DA17F284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Albert, Dowson &amp; Lomax 2025 https://www.goodfellowpublishers.com/culturalrisk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92455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D80DD-7ABC-FEDA-8C11-2BAD9031D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259" y="358414"/>
            <a:ext cx="11089759" cy="1807370"/>
          </a:xfrm>
        </p:spPr>
        <p:txBody>
          <a:bodyPr/>
          <a:lstStyle/>
          <a:p>
            <a:r>
              <a:rPr lang="en-GB" sz="4000" dirty="0"/>
              <a:t>Chapter 10: Managing organisational risk – Integrating cultural risk awareness into corporate governance. </a:t>
            </a:r>
            <a:br>
              <a:rPr lang="en-GB" sz="4000" dirty="0"/>
            </a:br>
            <a:r>
              <a:rPr lang="en-GB" sz="2000" i="1" dirty="0"/>
              <a:t>Rachel Lomax &amp; Dan Lomax</a:t>
            </a:r>
            <a:endParaRPr lang="en-US" sz="2000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6C38FF-BD60-8205-5F36-0AF09D22CB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50335" y="2293457"/>
            <a:ext cx="9473609" cy="3206751"/>
          </a:xfrm>
        </p:spPr>
        <p:txBody>
          <a:bodyPr/>
          <a:lstStyle/>
          <a:p>
            <a:r>
              <a:rPr lang="en-GB" sz="2400" dirty="0">
                <a:solidFill>
                  <a:srgbClr val="1A1919"/>
                </a:solidFill>
              </a:rPr>
              <a:t>C</a:t>
            </a:r>
            <a:r>
              <a:rPr lang="en-GB" sz="2400" b="0" i="0" dirty="0">
                <a:solidFill>
                  <a:srgbClr val="1A1919"/>
                </a:solidFill>
                <a:effectLst/>
              </a:rPr>
              <a:t>onversation with the ex-Deputy Chair of</a:t>
            </a:r>
            <a:r>
              <a:rPr lang="en-GB" sz="2400" dirty="0">
                <a:solidFill>
                  <a:srgbClr val="1A1919"/>
                </a:solidFill>
              </a:rPr>
              <a:t> </a:t>
            </a:r>
            <a:r>
              <a:rPr lang="en-GB" sz="2400" b="0" i="0" dirty="0">
                <a:solidFill>
                  <a:srgbClr val="1A1919"/>
                </a:solidFill>
                <a:effectLst/>
              </a:rPr>
              <a:t>the British Council and ex-Deputy Governor of the Bank of England</a:t>
            </a:r>
            <a:endParaRPr lang="en-GB" sz="2400" dirty="0">
              <a:solidFill>
                <a:srgbClr val="1A1919"/>
              </a:solidFill>
            </a:endParaRPr>
          </a:p>
          <a:p>
            <a:r>
              <a:rPr lang="en-GB" sz="2400" b="0" i="0" dirty="0">
                <a:solidFill>
                  <a:srgbClr val="1A1919"/>
                </a:solidFill>
                <a:effectLst/>
              </a:rPr>
              <a:t>Considers better management of organisational risk by integrating awareness of cultural risk into the domain of corporate governance</a:t>
            </a:r>
            <a:endParaRPr lang="en-GB" sz="2400" dirty="0">
              <a:solidFill>
                <a:srgbClr val="1A1919"/>
              </a:solidFill>
              <a:effectLst/>
            </a:endParaRPr>
          </a:p>
          <a:p>
            <a:r>
              <a:rPr lang="en-GB" sz="2400" dirty="0">
                <a:solidFill>
                  <a:srgbClr val="1A1919"/>
                </a:solidFill>
              </a:rPr>
              <a:t>C</a:t>
            </a:r>
            <a:r>
              <a:rPr lang="en-GB" sz="2400" b="0" i="0" dirty="0">
                <a:solidFill>
                  <a:srgbClr val="1A1919"/>
                </a:solidFill>
                <a:effectLst/>
              </a:rPr>
              <a:t>onsiders the role and composition of boards of directors and wider corporate leadership in setting organisational purpose and mission. </a:t>
            </a:r>
            <a:endParaRPr lang="en-GB" sz="2400" dirty="0">
              <a:solidFill>
                <a:srgbClr val="1A1919"/>
              </a:solidFill>
            </a:endParaRPr>
          </a:p>
          <a:p>
            <a:r>
              <a:rPr lang="en-GB" sz="2400" dirty="0">
                <a:solidFill>
                  <a:srgbClr val="1A1919"/>
                </a:solidFill>
              </a:rPr>
              <a:t>O</a:t>
            </a:r>
            <a:r>
              <a:rPr lang="en-GB" sz="2400" b="0" i="0" dirty="0">
                <a:solidFill>
                  <a:srgbClr val="1A1919"/>
                </a:solidFill>
                <a:effectLst/>
              </a:rPr>
              <a:t>utlines audit, risk and regulatory responsibilities, and summarises issues of cultural risk from a corporate governance perspective.</a:t>
            </a:r>
            <a:endParaRPr lang="en-GB" sz="2400" dirty="0">
              <a:solidFill>
                <a:srgbClr val="1A1919"/>
              </a:solidFill>
              <a:effectLst/>
            </a:endParaRPr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BA33EE-B839-DEAD-D150-3B201A812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Albert, Dowson &amp; Lomax 2025 https://www.goodfellowpublishers.com/culturalrisk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27366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60143-4C21-37CA-34B7-1E37C711C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158" y="92686"/>
            <a:ext cx="11617842" cy="1661687"/>
          </a:xfrm>
        </p:spPr>
        <p:txBody>
          <a:bodyPr/>
          <a:lstStyle/>
          <a:p>
            <a:r>
              <a:rPr lang="en-GB" sz="4000" dirty="0"/>
              <a:t>Chapter 11: Comparing faith in cultural contexts – in sacred spaces and on the dancefloor. </a:t>
            </a:r>
            <a:br>
              <a:rPr lang="en-GB" dirty="0"/>
            </a:br>
            <a:r>
              <a:rPr lang="en-GB" sz="2400" i="1" dirty="0"/>
              <a:t>Gavin Mart, Ruth Dowson &amp; Dan Lomax</a:t>
            </a:r>
            <a:endParaRPr lang="en-US" sz="2400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89083E-6395-C662-C91A-99A1AF4891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50335" y="1679942"/>
            <a:ext cx="10732418" cy="4359349"/>
          </a:xfrm>
        </p:spPr>
        <p:txBody>
          <a:bodyPr/>
          <a:lstStyle/>
          <a:p>
            <a:r>
              <a:rPr lang="en-GB" sz="2400" dirty="0">
                <a:solidFill>
                  <a:srgbClr val="1A1919"/>
                </a:solidFill>
              </a:rPr>
              <a:t>C</a:t>
            </a:r>
            <a:r>
              <a:rPr lang="en-GB" sz="2400" b="0" i="0" dirty="0">
                <a:solidFill>
                  <a:srgbClr val="1A1919"/>
                </a:solidFill>
                <a:effectLst/>
              </a:rPr>
              <a:t>ompares aspects of faith in two different cultural contexts: in</a:t>
            </a:r>
            <a:r>
              <a:rPr lang="en-GB" sz="2400" dirty="0">
                <a:solidFill>
                  <a:srgbClr val="1A1919"/>
                </a:solidFill>
              </a:rPr>
              <a:t> </a:t>
            </a:r>
            <a:r>
              <a:rPr lang="en-GB" sz="2400" b="0" i="0" dirty="0">
                <a:solidFill>
                  <a:srgbClr val="1A1919"/>
                </a:solidFill>
                <a:effectLst/>
              </a:rPr>
              <a:t>sacred spaces and on the dancefloor.</a:t>
            </a:r>
          </a:p>
          <a:p>
            <a:r>
              <a:rPr lang="en-GB" sz="2400" dirty="0">
                <a:solidFill>
                  <a:srgbClr val="1A1919"/>
                </a:solidFill>
              </a:rPr>
              <a:t>I</a:t>
            </a:r>
            <a:r>
              <a:rPr lang="en-GB" sz="2400" b="0" i="0" dirty="0">
                <a:solidFill>
                  <a:srgbClr val="1A1919"/>
                </a:solidFill>
                <a:effectLst/>
              </a:rPr>
              <a:t>dentifies theological foundations and cultural immersion explored by churches, connecting cultural risk to the process of eventization of</a:t>
            </a:r>
            <a:r>
              <a:rPr lang="en-GB" sz="2400" dirty="0">
                <a:solidFill>
                  <a:srgbClr val="1A1919"/>
                </a:solidFill>
              </a:rPr>
              <a:t> </a:t>
            </a:r>
            <a:r>
              <a:rPr lang="en-GB" sz="2400" b="0" i="0" dirty="0">
                <a:solidFill>
                  <a:srgbClr val="1A1919"/>
                </a:solidFill>
                <a:effectLst/>
              </a:rPr>
              <a:t>faith. </a:t>
            </a:r>
          </a:p>
          <a:p>
            <a:r>
              <a:rPr lang="en-GB" sz="2400" b="0" i="0" dirty="0">
                <a:solidFill>
                  <a:srgbClr val="1A1919"/>
                </a:solidFill>
                <a:effectLst/>
              </a:rPr>
              <a:t>Identifies elements of faith-based events activity that benefit from</a:t>
            </a:r>
            <a:r>
              <a:rPr lang="en-GB" sz="2400" dirty="0">
                <a:solidFill>
                  <a:srgbClr val="1A1919"/>
                </a:solidFill>
              </a:rPr>
              <a:t> </a:t>
            </a:r>
            <a:r>
              <a:rPr lang="en-GB" sz="2400" b="0" i="0" dirty="0">
                <a:solidFill>
                  <a:srgbClr val="1A1919"/>
                </a:solidFill>
                <a:effectLst/>
              </a:rPr>
              <a:t>incorporating analysis of cultural risk into strategic planning. </a:t>
            </a:r>
            <a:endParaRPr lang="en-GB" sz="2400" dirty="0">
              <a:solidFill>
                <a:srgbClr val="1A1919"/>
              </a:solidFill>
              <a:effectLst/>
            </a:endParaRPr>
          </a:p>
          <a:p>
            <a:r>
              <a:rPr lang="en-GB" sz="2400" dirty="0">
                <a:solidFill>
                  <a:srgbClr val="1A1919"/>
                </a:solidFill>
              </a:rPr>
              <a:t>D</a:t>
            </a:r>
            <a:r>
              <a:rPr lang="en-GB" sz="2400" b="0" i="0" dirty="0">
                <a:solidFill>
                  <a:srgbClr val="1A1919"/>
                </a:solidFill>
                <a:effectLst/>
              </a:rPr>
              <a:t>iscusses safeguarding and limitations of leadership when</a:t>
            </a:r>
            <a:r>
              <a:rPr lang="en-GB" sz="2400" dirty="0">
                <a:solidFill>
                  <a:srgbClr val="1A1919"/>
                </a:solidFill>
              </a:rPr>
              <a:t> </a:t>
            </a:r>
            <a:r>
              <a:rPr lang="en-GB" sz="2400" b="0" i="0" dirty="0">
                <a:solidFill>
                  <a:srgbClr val="1A1919"/>
                </a:solidFill>
                <a:effectLst/>
              </a:rPr>
              <a:t>engaging in cultural activities, offering a new model of cultural engagement.</a:t>
            </a:r>
          </a:p>
          <a:p>
            <a:r>
              <a:rPr lang="en-GB" sz="2400" dirty="0">
                <a:solidFill>
                  <a:srgbClr val="1A1919"/>
                </a:solidFill>
              </a:rPr>
              <a:t>C</a:t>
            </a:r>
            <a:r>
              <a:rPr lang="en-GB" sz="2400" b="0" i="0" dirty="0">
                <a:solidFill>
                  <a:srgbClr val="1A1919"/>
                </a:solidFill>
                <a:effectLst/>
              </a:rPr>
              <a:t>ompares secular events from the music industry and the dance floor, summarising the complications that arise from faith organisations adopting cultural practices of the secular world.</a:t>
            </a:r>
            <a:endParaRPr lang="en-GB" sz="2400" dirty="0">
              <a:solidFill>
                <a:srgbClr val="1A1919"/>
              </a:solidFill>
              <a:effectLst/>
            </a:endParaRPr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B6F538-CEE0-C5DD-F3D5-DE48DC528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Albert, Dowson &amp; Lomax 2025 https://www.goodfellowpublishers.com/culturalrisk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17448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CB94A-CD39-3FEE-BF85-E2F842F10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159" y="18255"/>
            <a:ext cx="10916200" cy="1789280"/>
          </a:xfrm>
        </p:spPr>
        <p:txBody>
          <a:bodyPr/>
          <a:lstStyle/>
          <a:p>
            <a:r>
              <a:rPr lang="en-GB" sz="4000" dirty="0"/>
              <a:t>Chapter 12: Activating theory – Action research with faith leaders for the British Ritual Innovation under COVID-19 project.                      </a:t>
            </a:r>
            <a:br>
              <a:rPr lang="en-GB" sz="4000" dirty="0"/>
            </a:br>
            <a:r>
              <a:rPr lang="en-GB" sz="2400" i="1" dirty="0"/>
              <a:t>Ruth Dowson &amp; Bernadette Albert </a:t>
            </a:r>
            <a:endParaRPr lang="en-US" sz="2400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D0751-648D-9BD7-2218-7AC3B6C5A8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82233" y="2166920"/>
            <a:ext cx="9856382" cy="3659724"/>
          </a:xfrm>
        </p:spPr>
        <p:txBody>
          <a:bodyPr/>
          <a:lstStyle/>
          <a:p>
            <a:r>
              <a:rPr lang="en-GB" sz="2400" dirty="0">
                <a:solidFill>
                  <a:srgbClr val="1A1919"/>
                </a:solidFill>
              </a:rPr>
              <a:t>E</a:t>
            </a:r>
            <a:r>
              <a:rPr lang="en-GB" sz="2400" b="0" i="0" dirty="0">
                <a:solidFill>
                  <a:srgbClr val="1A1919"/>
                </a:solidFill>
                <a:effectLst/>
              </a:rPr>
              <a:t>xplores significant strides in creating inclusive and</a:t>
            </a:r>
            <a:r>
              <a:rPr lang="en-GB" sz="2400" dirty="0">
                <a:solidFill>
                  <a:srgbClr val="1A1919"/>
                </a:solidFill>
              </a:rPr>
              <a:t> </a:t>
            </a:r>
            <a:r>
              <a:rPr lang="en-GB" sz="2400" b="0" i="0" dirty="0">
                <a:solidFill>
                  <a:srgbClr val="1A1919"/>
                </a:solidFill>
                <a:effectLst/>
              </a:rPr>
              <a:t>equitable spaces within faith-related contexts through the British Ritual Innovation</a:t>
            </a:r>
            <a:r>
              <a:rPr lang="en-GB" sz="2400" dirty="0">
                <a:solidFill>
                  <a:srgbClr val="1A1919"/>
                </a:solidFill>
              </a:rPr>
              <a:t> </a:t>
            </a:r>
            <a:r>
              <a:rPr lang="en-GB" sz="2400" b="0" i="0" dirty="0">
                <a:solidFill>
                  <a:srgbClr val="1A1919"/>
                </a:solidFill>
                <a:effectLst/>
              </a:rPr>
              <a:t>under Covid-19 (BRIC-19) project. </a:t>
            </a:r>
            <a:endParaRPr lang="en-GB" sz="2400" dirty="0">
              <a:solidFill>
                <a:srgbClr val="1A1919"/>
              </a:solidFill>
            </a:endParaRPr>
          </a:p>
          <a:p>
            <a:r>
              <a:rPr lang="en-GB" sz="2400" b="0" i="0" dirty="0">
                <a:solidFill>
                  <a:srgbClr val="1A1919"/>
                </a:solidFill>
                <a:effectLst/>
              </a:rPr>
              <a:t>Delves into how British faith communities adapted their worship practices during the pandemic, emphasizing the necessity of equitable spaces for diverse groups. </a:t>
            </a:r>
          </a:p>
          <a:p>
            <a:r>
              <a:rPr lang="en-GB" sz="2400" dirty="0">
                <a:solidFill>
                  <a:srgbClr val="1A1919"/>
                </a:solidFill>
              </a:rPr>
              <a:t>A</a:t>
            </a:r>
            <a:r>
              <a:rPr lang="en-GB" sz="2400" b="0" i="0" dirty="0">
                <a:solidFill>
                  <a:srgbClr val="1A1919"/>
                </a:solidFill>
                <a:effectLst/>
              </a:rPr>
              <a:t>ddresses diverse needs of different communities to create welcoming and inclusive spaces where event creators</a:t>
            </a:r>
            <a:r>
              <a:rPr lang="en-GB" sz="2400" dirty="0">
                <a:solidFill>
                  <a:srgbClr val="1A1919"/>
                </a:solidFill>
              </a:rPr>
              <a:t> </a:t>
            </a:r>
            <a:r>
              <a:rPr lang="en-GB" sz="2400" b="0" i="0" dirty="0">
                <a:solidFill>
                  <a:srgbClr val="1A1919"/>
                </a:solidFill>
                <a:effectLst/>
              </a:rPr>
              <a:t>and planners provide inclusive event spaces to meet ethical, moral, and legal</a:t>
            </a:r>
            <a:r>
              <a:rPr lang="en-GB" sz="2400" dirty="0">
                <a:solidFill>
                  <a:srgbClr val="1A1919"/>
                </a:solidFill>
              </a:rPr>
              <a:t> </a:t>
            </a:r>
            <a:r>
              <a:rPr lang="en-GB" sz="2400" b="0" i="0" dirty="0">
                <a:solidFill>
                  <a:srgbClr val="1A1919"/>
                </a:solidFill>
                <a:effectLst/>
              </a:rPr>
              <a:t>obligations for equality, diversity, and inclusion.</a:t>
            </a:r>
            <a:endParaRPr lang="en-GB" sz="2400" dirty="0">
              <a:solidFill>
                <a:srgbClr val="1A1919"/>
              </a:solidFill>
              <a:effectLst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02F2E-8B6F-CBEC-9F63-638887C73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Albert, Dowson &amp; Lomax 2025 https://www.goodfellowpublishers.com/culturalrisk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8012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27D9B-2D40-0432-A6F0-314482E82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972" y="67468"/>
            <a:ext cx="10590028" cy="1559313"/>
          </a:xfrm>
        </p:spPr>
        <p:txBody>
          <a:bodyPr/>
          <a:lstStyle/>
          <a:p>
            <a:r>
              <a:rPr lang="en-GB" sz="4000" b="1" dirty="0"/>
              <a:t>Chapter 13: </a:t>
            </a:r>
            <a:r>
              <a:rPr lang="en-GB" sz="4000" dirty="0"/>
              <a:t>Between the lines – </a:t>
            </a:r>
            <a:br>
              <a:rPr lang="en-GB" sz="4000" dirty="0"/>
            </a:br>
            <a:r>
              <a:rPr lang="en-GB" sz="4000" dirty="0"/>
              <a:t>Conversations in context – a dialogical exploration. </a:t>
            </a:r>
            <a:br>
              <a:rPr lang="en-GB" dirty="0"/>
            </a:br>
            <a:r>
              <a:rPr lang="en-GB" sz="2400" i="1" dirty="0"/>
              <a:t>Bernadette Albert &amp; Alister Albert</a:t>
            </a:r>
            <a:endParaRPr lang="en-US" sz="2400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723DBC-6D8D-8228-0B17-FB6DABCF57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07690" y="2151243"/>
            <a:ext cx="10026618" cy="3079975"/>
          </a:xfrm>
        </p:spPr>
        <p:txBody>
          <a:bodyPr/>
          <a:lstStyle/>
          <a:p>
            <a:r>
              <a:rPr lang="en-GB" sz="2400" dirty="0">
                <a:solidFill>
                  <a:srgbClr val="1A1919"/>
                </a:solidFill>
              </a:rPr>
              <a:t>A </a:t>
            </a:r>
            <a:r>
              <a:rPr lang="en-GB" sz="2400" b="0" i="0" dirty="0">
                <a:solidFill>
                  <a:srgbClr val="1A1919"/>
                </a:solidFill>
                <a:effectLst/>
              </a:rPr>
              <a:t>dialogical chapter in which author Bernadette Albert is interviewed by Alister Albert (a renowned NBA analyst, basketball commentator, actor,</a:t>
            </a:r>
            <a:r>
              <a:rPr lang="en-GB" sz="2400" dirty="0">
                <a:solidFill>
                  <a:srgbClr val="1A1919"/>
                </a:solidFill>
              </a:rPr>
              <a:t> </a:t>
            </a:r>
            <a:r>
              <a:rPr lang="en-GB" sz="2400" b="0" i="0" dirty="0">
                <a:solidFill>
                  <a:srgbClr val="1A1919"/>
                </a:solidFill>
                <a:effectLst/>
              </a:rPr>
              <a:t>and business process analyst). </a:t>
            </a:r>
            <a:endParaRPr lang="en-GB" sz="2400" dirty="0">
              <a:solidFill>
                <a:srgbClr val="1A1919"/>
              </a:solidFill>
            </a:endParaRPr>
          </a:p>
          <a:p>
            <a:r>
              <a:rPr lang="en-GB" sz="2400" dirty="0">
                <a:solidFill>
                  <a:srgbClr val="1A1919"/>
                </a:solidFill>
              </a:rPr>
              <a:t>D</a:t>
            </a:r>
            <a:r>
              <a:rPr lang="en-GB" sz="2400" b="0" i="0" dirty="0">
                <a:solidFill>
                  <a:srgbClr val="1A1919"/>
                </a:solidFill>
                <a:effectLst/>
              </a:rPr>
              <a:t>iscussing cultural risk issues and</a:t>
            </a:r>
            <a:r>
              <a:rPr lang="en-GB" sz="2400" dirty="0">
                <a:solidFill>
                  <a:srgbClr val="1A1919"/>
                </a:solidFill>
              </a:rPr>
              <a:t> </a:t>
            </a:r>
            <a:r>
              <a:rPr lang="en-GB" sz="2400" b="0" i="0" dirty="0">
                <a:solidFill>
                  <a:srgbClr val="1A1919"/>
                </a:solidFill>
                <a:effectLst/>
              </a:rPr>
              <a:t>the future of assessing and managing cultural risk, Bernadette considers some of the</a:t>
            </a:r>
            <a:r>
              <a:rPr lang="en-GB" sz="2400" dirty="0">
                <a:solidFill>
                  <a:srgbClr val="1A1919"/>
                </a:solidFill>
              </a:rPr>
              <a:t> </a:t>
            </a:r>
            <a:r>
              <a:rPr lang="en-GB" sz="2400" b="0" i="0" dirty="0">
                <a:solidFill>
                  <a:srgbClr val="1A1919"/>
                </a:solidFill>
                <a:effectLst/>
              </a:rPr>
              <a:t>issues around application of the Cultural Risk Assessment.</a:t>
            </a:r>
          </a:p>
          <a:p>
            <a:r>
              <a:rPr lang="en-GB" sz="2400" b="0" i="0" dirty="0">
                <a:solidFill>
                  <a:srgbClr val="1A1919"/>
                </a:solidFill>
                <a:effectLst/>
              </a:rPr>
              <a:t>A longer version of the</a:t>
            </a:r>
            <a:r>
              <a:rPr lang="en-GB" sz="2400" dirty="0">
                <a:solidFill>
                  <a:srgbClr val="1A1919"/>
                </a:solidFill>
              </a:rPr>
              <a:t> </a:t>
            </a:r>
            <a:r>
              <a:rPr lang="en-GB" sz="2400" b="0" i="0" dirty="0">
                <a:solidFill>
                  <a:srgbClr val="1A1919"/>
                </a:solidFill>
                <a:effectLst/>
              </a:rPr>
              <a:t>interview is available as an online video resource.</a:t>
            </a:r>
            <a:endParaRPr lang="en-GB" sz="2400" dirty="0">
              <a:solidFill>
                <a:srgbClr val="1A1919"/>
              </a:solidFill>
              <a:effectLst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5835A5-9FED-C243-FE6A-5EEFAA85D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Albert, Dowson &amp; Lomax 2025 https://www.goodfellowpublishers.com/culturalrisk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03855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5CAC63-66A3-2229-05B9-BCFF6591E1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0103" y="993587"/>
            <a:ext cx="7573297" cy="4928176"/>
          </a:xfrm>
        </p:spPr>
        <p:txBody>
          <a:bodyPr/>
          <a:lstStyle/>
          <a:p>
            <a:r>
              <a:rPr lang="en-GB" sz="2000" b="0" i="0" dirty="0">
                <a:solidFill>
                  <a:srgbClr val="1A1919"/>
                </a:solidFill>
                <a:effectLst/>
              </a:rPr>
              <a:t>Real life international case studies of cultural issues in events</a:t>
            </a:r>
            <a:r>
              <a:rPr lang="en-GB" sz="2000" dirty="0">
                <a:solidFill>
                  <a:srgbClr val="1A1919"/>
                </a:solidFill>
              </a:rPr>
              <a:t> </a:t>
            </a:r>
            <a:r>
              <a:rPr lang="en-GB" sz="2000" b="0" i="0" dirty="0">
                <a:solidFill>
                  <a:srgbClr val="1A1919"/>
                </a:solidFill>
                <a:effectLst/>
              </a:rPr>
              <a:t>contexts, contributed by academics and practitioners.</a:t>
            </a:r>
            <a:endParaRPr lang="en-GB" sz="2000" dirty="0">
              <a:solidFill>
                <a:srgbClr val="1A1919"/>
              </a:solidFill>
              <a:effectLst/>
            </a:endParaRPr>
          </a:p>
          <a:p>
            <a:r>
              <a:rPr lang="en-GB" sz="2000" b="0" i="0" dirty="0">
                <a:solidFill>
                  <a:srgbClr val="1A1919"/>
                </a:solidFill>
                <a:effectLst/>
              </a:rPr>
              <a:t>Provides background and context of the organization in which</a:t>
            </a:r>
            <a:r>
              <a:rPr lang="en-GB" sz="2000" dirty="0">
                <a:solidFill>
                  <a:srgbClr val="1A1919"/>
                </a:solidFill>
              </a:rPr>
              <a:t> </a:t>
            </a:r>
            <a:r>
              <a:rPr lang="en-GB" sz="2000" b="0" i="0" dirty="0">
                <a:solidFill>
                  <a:srgbClr val="1A1919"/>
                </a:solidFill>
                <a:effectLst/>
              </a:rPr>
              <a:t>the cultural issues occurred, with detailed scenarios of cultural issues in the event</a:t>
            </a:r>
            <a:endParaRPr lang="en-GB" sz="2000" dirty="0">
              <a:solidFill>
                <a:srgbClr val="1A1919"/>
              </a:solidFill>
              <a:effectLst/>
            </a:endParaRPr>
          </a:p>
          <a:p>
            <a:r>
              <a:rPr lang="en-GB" sz="2000" dirty="0">
                <a:solidFill>
                  <a:srgbClr val="1A1919"/>
                </a:solidFill>
              </a:rPr>
              <a:t>E</a:t>
            </a:r>
            <a:r>
              <a:rPr lang="en-GB" sz="2000" b="0" i="0" dirty="0">
                <a:solidFill>
                  <a:srgbClr val="1A1919"/>
                </a:solidFill>
                <a:effectLst/>
              </a:rPr>
              <a:t>xplains how and why the cultural issues came about, suggesting potential mitigation of each cultural issue, with specific actions</a:t>
            </a:r>
            <a:endParaRPr lang="en-GB" sz="2000" dirty="0">
              <a:solidFill>
                <a:srgbClr val="1A1919"/>
              </a:solidFill>
              <a:effectLst/>
            </a:endParaRPr>
          </a:p>
          <a:p>
            <a:r>
              <a:rPr lang="en-GB" sz="2000" b="0" i="0" dirty="0">
                <a:solidFill>
                  <a:srgbClr val="1A1919"/>
                </a:solidFill>
                <a:effectLst/>
              </a:rPr>
              <a:t>Identifies benefits of undertaking a cultural risk assessment prior to</a:t>
            </a:r>
            <a:r>
              <a:rPr lang="en-GB" sz="2000" dirty="0">
                <a:solidFill>
                  <a:srgbClr val="1A1919"/>
                </a:solidFill>
              </a:rPr>
              <a:t> </a:t>
            </a:r>
            <a:r>
              <a:rPr lang="en-GB" sz="2000" b="0" i="0" dirty="0">
                <a:solidFill>
                  <a:srgbClr val="1A1919"/>
                </a:solidFill>
                <a:effectLst/>
              </a:rPr>
              <a:t>and/or during the scenario</a:t>
            </a:r>
            <a:endParaRPr lang="en-GB" sz="2000" dirty="0">
              <a:solidFill>
                <a:srgbClr val="1A1919"/>
              </a:solidFill>
              <a:effectLst/>
            </a:endParaRPr>
          </a:p>
          <a:p>
            <a:r>
              <a:rPr lang="en-GB" sz="2000" dirty="0">
                <a:solidFill>
                  <a:srgbClr val="1A1919"/>
                </a:solidFill>
              </a:rPr>
              <a:t>M</a:t>
            </a:r>
            <a:r>
              <a:rPr lang="en-GB" sz="2000" b="0" i="0" dirty="0">
                <a:solidFill>
                  <a:srgbClr val="1A1919"/>
                </a:solidFill>
                <a:effectLst/>
              </a:rPr>
              <a:t>ore than one cultural risk (intersectionality) in each scenario. Cultural risks include religious, ethnic, heritage, social,</a:t>
            </a:r>
            <a:r>
              <a:rPr lang="en-GB" sz="2000" dirty="0">
                <a:solidFill>
                  <a:srgbClr val="1A1919"/>
                </a:solidFill>
              </a:rPr>
              <a:t> </a:t>
            </a:r>
            <a:r>
              <a:rPr lang="en-GB" sz="2000" b="0" i="0" dirty="0">
                <a:solidFill>
                  <a:srgbClr val="1A1919"/>
                </a:solidFill>
                <a:effectLst/>
              </a:rPr>
              <a:t>ethical, language, dietary restrictions and requirements, dress codes, sal interaction, gender, sexuality, neurodiversity, local factors, and other aspects</a:t>
            </a:r>
            <a:endParaRPr lang="en-GB" sz="2400" dirty="0">
              <a:solidFill>
                <a:srgbClr val="1A1919"/>
              </a:solidFill>
              <a:effectLst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F5C80F-8B59-9C7B-32E0-1D4ECBDFD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Albert, Dowson &amp; Lomax 2025 https://www.goodfellowpublishers.com/culturalrisk</a:t>
            </a:r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0665A4-B394-C339-127F-905D7B3B6F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98"/>
          <a:stretch>
            <a:fillRect/>
          </a:stretch>
        </p:blipFill>
        <p:spPr>
          <a:xfrm>
            <a:off x="8234472" y="993587"/>
            <a:ext cx="3803798" cy="4412512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43025A3-1B77-EF07-C84A-EFEE31C5E3A7}"/>
              </a:ext>
            </a:extLst>
          </p:cNvPr>
          <p:cNvSpPr/>
          <p:nvPr/>
        </p:nvSpPr>
        <p:spPr>
          <a:xfrm>
            <a:off x="3389693" y="118294"/>
            <a:ext cx="5412614" cy="719190"/>
          </a:xfrm>
          <a:prstGeom prst="roundRect">
            <a:avLst>
              <a:gd name="adj" fmla="val 8853"/>
            </a:avLst>
          </a:prstGeom>
          <a:solidFill>
            <a:srgbClr val="0036A1"/>
          </a:solidFill>
          <a:ln>
            <a:solidFill>
              <a:srgbClr val="0036A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Part C: Case Studies</a:t>
            </a:r>
          </a:p>
        </p:txBody>
      </p:sp>
    </p:spTree>
    <p:extLst>
      <p:ext uri="{BB962C8B-B14F-4D97-AF65-F5344CB8AC3E}">
        <p14:creationId xmlns:p14="http://schemas.microsoft.com/office/powerpoint/2010/main" val="42007297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68CE08-AE05-4244-6529-9E14C1BF0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Albert, Dowson &amp; Lomax 2025 https://www.goodfellowpublishers.com/culturalrisk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5278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53D646-2371-8040-ADD9-FE09D41571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C72CBAF-0622-D4CB-973B-98E4E2559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© Albert, Dowson &amp; Lomax 2025 https://</a:t>
            </a:r>
            <a:r>
              <a:rPr lang="de-DE" dirty="0" err="1"/>
              <a:t>www.goodfellowpublishers.com</a:t>
            </a:r>
            <a:r>
              <a:rPr lang="de-DE" dirty="0"/>
              <a:t>/</a:t>
            </a:r>
            <a:r>
              <a:rPr lang="de-DE" dirty="0" err="1"/>
              <a:t>culturalrisk</a:t>
            </a:r>
            <a:endParaRPr lang="en-GB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FA7C3F8-E699-6607-D589-81C7ECF40FE1}"/>
              </a:ext>
            </a:extLst>
          </p:cNvPr>
          <p:cNvSpPr/>
          <p:nvPr/>
        </p:nvSpPr>
        <p:spPr>
          <a:xfrm>
            <a:off x="1491172" y="743434"/>
            <a:ext cx="4407441" cy="457200"/>
          </a:xfrm>
          <a:prstGeom prst="roundRect">
            <a:avLst>
              <a:gd name="adj" fmla="val 8853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Part A: Core Concepts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4FE3F6D-211D-FDC7-8726-4898725B080D}"/>
              </a:ext>
            </a:extLst>
          </p:cNvPr>
          <p:cNvSpPr/>
          <p:nvPr/>
        </p:nvSpPr>
        <p:spPr>
          <a:xfrm>
            <a:off x="1491172" y="235658"/>
            <a:ext cx="4404098" cy="457200"/>
          </a:xfrm>
          <a:prstGeom prst="roundRect">
            <a:avLst>
              <a:gd name="adj" fmla="val 5346"/>
            </a:avLst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dirty="0"/>
              <a:t>Chapter 1: 	Introduction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E8628E2E-D1EF-63E0-CF9F-D2AE1A104848}"/>
              </a:ext>
            </a:extLst>
          </p:cNvPr>
          <p:cNvSpPr/>
          <p:nvPr/>
        </p:nvSpPr>
        <p:spPr>
          <a:xfrm>
            <a:off x="1491172" y="1237927"/>
            <a:ext cx="4407441" cy="457200"/>
          </a:xfrm>
          <a:prstGeom prst="roundRect">
            <a:avLst>
              <a:gd name="adj" fmla="val 5346"/>
            </a:avLst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dirty="0"/>
              <a:t>Chapter 2: 	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0E9F534-CFE2-8030-6F9F-17E1485C1173}"/>
              </a:ext>
            </a:extLst>
          </p:cNvPr>
          <p:cNvSpPr/>
          <p:nvPr/>
        </p:nvSpPr>
        <p:spPr>
          <a:xfrm>
            <a:off x="1491172" y="1726380"/>
            <a:ext cx="4407441" cy="457200"/>
          </a:xfrm>
          <a:prstGeom prst="roundRect">
            <a:avLst>
              <a:gd name="adj" fmla="val 5346"/>
            </a:avLst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dirty="0"/>
              <a:t>Chapter 3: 	Cultural Risk – EEDI and Bias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E867241C-AB73-A822-5546-FA3BAF3745A3}"/>
              </a:ext>
            </a:extLst>
          </p:cNvPr>
          <p:cNvSpPr/>
          <p:nvPr/>
        </p:nvSpPr>
        <p:spPr>
          <a:xfrm>
            <a:off x="1491172" y="2216931"/>
            <a:ext cx="4407441" cy="457200"/>
          </a:xfrm>
          <a:prstGeom prst="roundRect">
            <a:avLst>
              <a:gd name="adj" fmla="val 5346"/>
            </a:avLst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dirty="0"/>
              <a:t>Chapter 4: 	The Science of Inclusion and Bias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0A73C803-98CB-D50B-A97D-AF33621FB4F9}"/>
              </a:ext>
            </a:extLst>
          </p:cNvPr>
          <p:cNvSpPr/>
          <p:nvPr/>
        </p:nvSpPr>
        <p:spPr>
          <a:xfrm>
            <a:off x="1491172" y="2709025"/>
            <a:ext cx="4404099" cy="457200"/>
          </a:xfrm>
          <a:prstGeom prst="roundRect">
            <a:avLst>
              <a:gd name="adj" fmla="val 5346"/>
            </a:avLst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dirty="0"/>
              <a:t>Chapter 5: 	Culture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65668213-90C4-CE9D-5E20-2F60B8F7984B}"/>
              </a:ext>
            </a:extLst>
          </p:cNvPr>
          <p:cNvSpPr/>
          <p:nvPr/>
        </p:nvSpPr>
        <p:spPr>
          <a:xfrm>
            <a:off x="1491172" y="3205536"/>
            <a:ext cx="4404099" cy="457200"/>
          </a:xfrm>
          <a:prstGeom prst="roundRect">
            <a:avLst>
              <a:gd name="adj" fmla="val 5346"/>
            </a:avLst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dirty="0"/>
              <a:t>Chapter 6: 	Theories and Frameworks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160959E-C0C9-14F0-BBCD-C2243E61EC8B}"/>
              </a:ext>
            </a:extLst>
          </p:cNvPr>
          <p:cNvSpPr/>
          <p:nvPr/>
        </p:nvSpPr>
        <p:spPr>
          <a:xfrm>
            <a:off x="1491172" y="3696829"/>
            <a:ext cx="4404098" cy="457200"/>
          </a:xfrm>
          <a:prstGeom prst="roundRect">
            <a:avLst>
              <a:gd name="adj" fmla="val 5346"/>
            </a:avLst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dirty="0"/>
              <a:t>Chapter 7: 	Cultural Intelligence (CQ)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BED99612-DC2D-92B9-3A95-B5A13A0C2393}"/>
              </a:ext>
            </a:extLst>
          </p:cNvPr>
          <p:cNvSpPr/>
          <p:nvPr/>
        </p:nvSpPr>
        <p:spPr>
          <a:xfrm>
            <a:off x="2416606" y="1235440"/>
            <a:ext cx="3488426" cy="457200"/>
          </a:xfrm>
          <a:prstGeom prst="roundRect">
            <a:avLst>
              <a:gd name="adj" fmla="val 5346"/>
            </a:avLst>
          </a:prstGeom>
          <a:solidFill>
            <a:schemeClr val="lt1">
              <a:alpha val="16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dirty="0"/>
              <a:t>Rationale, Scope and Background of Cultural Risk Assessment and CIERA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A3175BB9-487F-22BC-2434-334F1D43A762}"/>
              </a:ext>
            </a:extLst>
          </p:cNvPr>
          <p:cNvSpPr/>
          <p:nvPr/>
        </p:nvSpPr>
        <p:spPr>
          <a:xfrm>
            <a:off x="6287382" y="747341"/>
            <a:ext cx="4413436" cy="460135"/>
          </a:xfrm>
          <a:prstGeom prst="roundRect">
            <a:avLst>
              <a:gd name="adj" fmla="val 8853"/>
            </a:avLst>
          </a:prstGeom>
          <a:solidFill>
            <a:srgbClr val="002A7F"/>
          </a:solidFill>
          <a:ln>
            <a:solidFill>
              <a:srgbClr val="002A7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Part B: The Practicalities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6B6137F1-45A3-F956-068B-43320C199E84}"/>
              </a:ext>
            </a:extLst>
          </p:cNvPr>
          <p:cNvSpPr/>
          <p:nvPr/>
        </p:nvSpPr>
        <p:spPr>
          <a:xfrm>
            <a:off x="6287381" y="1247115"/>
            <a:ext cx="4413436" cy="453153"/>
          </a:xfrm>
          <a:prstGeom prst="roundRect">
            <a:avLst>
              <a:gd name="adj" fmla="val 5346"/>
            </a:avLst>
          </a:prstGeom>
          <a:ln>
            <a:solidFill>
              <a:srgbClr val="002A7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dirty="0"/>
              <a:t>Chapter 8: 	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A447B7A6-5792-095B-186B-845856834406}"/>
              </a:ext>
            </a:extLst>
          </p:cNvPr>
          <p:cNvSpPr/>
          <p:nvPr/>
        </p:nvSpPr>
        <p:spPr>
          <a:xfrm>
            <a:off x="6287381" y="1736493"/>
            <a:ext cx="4413436" cy="456937"/>
          </a:xfrm>
          <a:prstGeom prst="roundRect">
            <a:avLst>
              <a:gd name="adj" fmla="val 5346"/>
            </a:avLst>
          </a:prstGeom>
          <a:ln>
            <a:solidFill>
              <a:srgbClr val="002A7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dirty="0"/>
              <a:t>Chapter 9: 	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3426E115-0772-A0B0-D9BF-387AF1221897}"/>
              </a:ext>
            </a:extLst>
          </p:cNvPr>
          <p:cNvSpPr/>
          <p:nvPr/>
        </p:nvSpPr>
        <p:spPr>
          <a:xfrm>
            <a:off x="6293376" y="2225686"/>
            <a:ext cx="4407440" cy="452354"/>
          </a:xfrm>
          <a:prstGeom prst="roundRect">
            <a:avLst>
              <a:gd name="adj" fmla="val 5346"/>
            </a:avLst>
          </a:prstGeom>
          <a:ln>
            <a:solidFill>
              <a:srgbClr val="002A7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dirty="0"/>
              <a:t>Chapter 10: 	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B4071F51-EDA4-9B34-8C4A-0B3E1B7FB66B}"/>
              </a:ext>
            </a:extLst>
          </p:cNvPr>
          <p:cNvSpPr/>
          <p:nvPr/>
        </p:nvSpPr>
        <p:spPr>
          <a:xfrm>
            <a:off x="6296717" y="2710297"/>
            <a:ext cx="4404099" cy="455064"/>
          </a:xfrm>
          <a:prstGeom prst="roundRect">
            <a:avLst>
              <a:gd name="adj" fmla="val 5346"/>
            </a:avLst>
          </a:prstGeom>
          <a:ln>
            <a:solidFill>
              <a:srgbClr val="002A7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dirty="0"/>
              <a:t>Chapter 11: 	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2B6CFD98-28E8-5FCE-36CD-8AFF5027953C}"/>
              </a:ext>
            </a:extLst>
          </p:cNvPr>
          <p:cNvSpPr/>
          <p:nvPr/>
        </p:nvSpPr>
        <p:spPr>
          <a:xfrm>
            <a:off x="6296717" y="3209444"/>
            <a:ext cx="4404099" cy="457200"/>
          </a:xfrm>
          <a:prstGeom prst="roundRect">
            <a:avLst>
              <a:gd name="adj" fmla="val 5346"/>
            </a:avLst>
          </a:prstGeom>
          <a:ln>
            <a:solidFill>
              <a:srgbClr val="002A7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dirty="0"/>
              <a:t>Chapter 12: 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2970EF47-6584-A24C-B74D-8C44FE46A235}"/>
              </a:ext>
            </a:extLst>
          </p:cNvPr>
          <p:cNvSpPr/>
          <p:nvPr/>
        </p:nvSpPr>
        <p:spPr>
          <a:xfrm>
            <a:off x="6296717" y="3701675"/>
            <a:ext cx="4404098" cy="452354"/>
          </a:xfrm>
          <a:prstGeom prst="roundRect">
            <a:avLst>
              <a:gd name="adj" fmla="val 5346"/>
            </a:avLst>
          </a:prstGeom>
          <a:ln>
            <a:solidFill>
              <a:srgbClr val="002A7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dirty="0"/>
              <a:t>Chapter 13: 	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2E42F492-656D-7168-620F-1E8DF5A08DDB}"/>
              </a:ext>
            </a:extLst>
          </p:cNvPr>
          <p:cNvSpPr/>
          <p:nvPr/>
        </p:nvSpPr>
        <p:spPr>
          <a:xfrm>
            <a:off x="7182218" y="1733952"/>
            <a:ext cx="2800709" cy="457200"/>
          </a:xfrm>
          <a:prstGeom prst="roundRect">
            <a:avLst>
              <a:gd name="adj" fmla="val 5346"/>
            </a:avLst>
          </a:prstGeom>
          <a:solidFill>
            <a:schemeClr val="lt1">
              <a:alpha val="16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dirty="0"/>
              <a:t>Activating Theory -  </a:t>
            </a:r>
          </a:p>
          <a:p>
            <a:r>
              <a:rPr lang="en-US" sz="1200" dirty="0"/>
              <a:t>England and Wales Cricket Board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4AA747A4-A9F1-2D4D-0B4B-C71E6B1CEA6C}"/>
              </a:ext>
            </a:extLst>
          </p:cNvPr>
          <p:cNvSpPr/>
          <p:nvPr/>
        </p:nvSpPr>
        <p:spPr>
          <a:xfrm>
            <a:off x="7182219" y="1251559"/>
            <a:ext cx="3403948" cy="457200"/>
          </a:xfrm>
          <a:prstGeom prst="roundRect">
            <a:avLst>
              <a:gd name="adj" fmla="val 5346"/>
            </a:avLst>
          </a:prstGeom>
          <a:solidFill>
            <a:schemeClr val="lt1">
              <a:alpha val="16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200" dirty="0"/>
              <a:t>Cultural Risk Assessment &amp; The Cultural Inclusivity and Equity Risk Assessment (</a:t>
            </a:r>
            <a:r>
              <a:rPr lang="en-US" sz="1200" dirty="0"/>
              <a:t>CIERA)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DF3CB2D1-5918-EFDD-139E-BCD3B00112D8}"/>
              </a:ext>
            </a:extLst>
          </p:cNvPr>
          <p:cNvSpPr/>
          <p:nvPr/>
        </p:nvSpPr>
        <p:spPr>
          <a:xfrm>
            <a:off x="7182219" y="2218205"/>
            <a:ext cx="3507423" cy="457200"/>
          </a:xfrm>
          <a:prstGeom prst="roundRect">
            <a:avLst>
              <a:gd name="adj" fmla="val 5346"/>
            </a:avLst>
          </a:prstGeom>
          <a:solidFill>
            <a:schemeClr val="lt1">
              <a:alpha val="16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200" dirty="0"/>
              <a:t>Managing Organisational Risk: Integrating Cultural Risk Awareness into Corporate Governance</a:t>
            </a:r>
            <a:endParaRPr lang="en-US" sz="1200" dirty="0"/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A9AC28F3-FBCE-5466-3BE2-B252F54F0A7F}"/>
              </a:ext>
            </a:extLst>
          </p:cNvPr>
          <p:cNvSpPr/>
          <p:nvPr/>
        </p:nvSpPr>
        <p:spPr>
          <a:xfrm>
            <a:off x="7177905" y="2721590"/>
            <a:ext cx="3503981" cy="457200"/>
          </a:xfrm>
          <a:prstGeom prst="roundRect">
            <a:avLst>
              <a:gd name="adj" fmla="val 5346"/>
            </a:avLst>
          </a:prstGeom>
          <a:solidFill>
            <a:schemeClr val="lt1">
              <a:alpha val="16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200" dirty="0"/>
              <a:t>Comparing faith in cultural contexts: In Sacred Spaces and on the Dancefloor </a:t>
            </a:r>
            <a:endParaRPr lang="en-US" sz="1200" dirty="0"/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71B9E3F5-7BDE-E9C5-CF7E-679149A5340F}"/>
              </a:ext>
            </a:extLst>
          </p:cNvPr>
          <p:cNvSpPr/>
          <p:nvPr/>
        </p:nvSpPr>
        <p:spPr>
          <a:xfrm>
            <a:off x="7182218" y="3217505"/>
            <a:ext cx="3503108" cy="457200"/>
          </a:xfrm>
          <a:prstGeom prst="roundRect">
            <a:avLst>
              <a:gd name="adj" fmla="val 5346"/>
            </a:avLst>
          </a:prstGeom>
          <a:solidFill>
            <a:schemeClr val="lt1">
              <a:alpha val="16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200" dirty="0"/>
              <a:t>Activating Theory - Action Research with Faith Leaders for the British Ritual Innovation in COVID</a:t>
            </a:r>
            <a:endParaRPr lang="en-US" sz="1200" dirty="0"/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A2282F91-A8C4-80B3-F36C-DDAE0BE1146E}"/>
              </a:ext>
            </a:extLst>
          </p:cNvPr>
          <p:cNvSpPr/>
          <p:nvPr/>
        </p:nvSpPr>
        <p:spPr>
          <a:xfrm>
            <a:off x="7177904" y="3708841"/>
            <a:ext cx="3507423" cy="457200"/>
          </a:xfrm>
          <a:prstGeom prst="roundRect">
            <a:avLst>
              <a:gd name="adj" fmla="val 5346"/>
            </a:avLst>
          </a:prstGeom>
          <a:solidFill>
            <a:schemeClr val="lt1">
              <a:alpha val="16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200" dirty="0"/>
              <a:t>Between the lines -  </a:t>
            </a:r>
          </a:p>
          <a:p>
            <a:r>
              <a:rPr lang="en-GB" sz="1200" dirty="0"/>
              <a:t>Conversations in Context,  a Dialogical Approach</a:t>
            </a:r>
            <a:endParaRPr lang="en-US" sz="1200" dirty="0"/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280EFAE5-6FCB-89D5-7A90-533761F12597}"/>
              </a:ext>
            </a:extLst>
          </p:cNvPr>
          <p:cNvSpPr/>
          <p:nvPr/>
        </p:nvSpPr>
        <p:spPr>
          <a:xfrm>
            <a:off x="4585937" y="4297128"/>
            <a:ext cx="3020122" cy="457200"/>
          </a:xfrm>
          <a:prstGeom prst="roundRect">
            <a:avLst>
              <a:gd name="adj" fmla="val 8853"/>
            </a:avLst>
          </a:prstGeom>
          <a:solidFill>
            <a:srgbClr val="0036A1"/>
          </a:solidFill>
          <a:ln>
            <a:solidFill>
              <a:srgbClr val="0036A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Part C: Case Studies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E2A2E002-DF8B-98B4-E03B-F87DEADBCAEE}"/>
              </a:ext>
            </a:extLst>
          </p:cNvPr>
          <p:cNvSpPr/>
          <p:nvPr/>
        </p:nvSpPr>
        <p:spPr>
          <a:xfrm>
            <a:off x="1491184" y="4527186"/>
            <a:ext cx="3020122" cy="227431"/>
          </a:xfrm>
          <a:prstGeom prst="roundRect">
            <a:avLst>
              <a:gd name="adj" fmla="val 13722"/>
            </a:avLst>
          </a:prstGeom>
          <a:ln>
            <a:solidFill>
              <a:srgbClr val="0036A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dirty="0"/>
              <a:t>CS 1:  Sweden – Religious Heritage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3A7CCE20-717F-2CF1-EE1A-FBBBF4976DB6}"/>
              </a:ext>
            </a:extLst>
          </p:cNvPr>
          <p:cNvSpPr/>
          <p:nvPr/>
        </p:nvSpPr>
        <p:spPr>
          <a:xfrm>
            <a:off x="1491172" y="4783049"/>
            <a:ext cx="3020122" cy="227431"/>
          </a:xfrm>
          <a:prstGeom prst="roundRect">
            <a:avLst>
              <a:gd name="adj" fmla="val 10601"/>
            </a:avLst>
          </a:prstGeom>
          <a:ln>
            <a:solidFill>
              <a:srgbClr val="0036A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dirty="0"/>
              <a:t>CS 2: UK – Sensory Rooms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5D853B6E-8890-1B42-D220-87665CB50580}"/>
              </a:ext>
            </a:extLst>
          </p:cNvPr>
          <p:cNvSpPr/>
          <p:nvPr/>
        </p:nvSpPr>
        <p:spPr>
          <a:xfrm>
            <a:off x="1491172" y="5048090"/>
            <a:ext cx="3020122" cy="227431"/>
          </a:xfrm>
          <a:prstGeom prst="roundRect">
            <a:avLst>
              <a:gd name="adj" fmla="val 10930"/>
            </a:avLst>
          </a:prstGeom>
          <a:ln>
            <a:solidFill>
              <a:srgbClr val="0036A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dirty="0"/>
              <a:t>CS 3: England – Prom Events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66D8BC06-142A-0D2E-E128-06C8DBE8B3C7}"/>
              </a:ext>
            </a:extLst>
          </p:cNvPr>
          <p:cNvSpPr/>
          <p:nvPr/>
        </p:nvSpPr>
        <p:spPr>
          <a:xfrm>
            <a:off x="1491172" y="5308947"/>
            <a:ext cx="3020122" cy="227431"/>
          </a:xfrm>
          <a:prstGeom prst="roundRect">
            <a:avLst>
              <a:gd name="adj" fmla="val 7645"/>
            </a:avLst>
          </a:prstGeom>
          <a:ln>
            <a:solidFill>
              <a:srgbClr val="0036A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dirty="0"/>
              <a:t>CS 4: UAE – Cultural Awareness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4912AA1E-9E8D-8C3D-16F6-3814A0CE9BA6}"/>
              </a:ext>
            </a:extLst>
          </p:cNvPr>
          <p:cNvSpPr/>
          <p:nvPr/>
        </p:nvSpPr>
        <p:spPr>
          <a:xfrm>
            <a:off x="1491172" y="5569804"/>
            <a:ext cx="3020122" cy="227431"/>
          </a:xfrm>
          <a:prstGeom prst="roundRect">
            <a:avLst>
              <a:gd name="adj" fmla="val 10930"/>
            </a:avLst>
          </a:prstGeom>
          <a:ln>
            <a:solidFill>
              <a:srgbClr val="0036A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dirty="0"/>
              <a:t>CS 5: Australia – Indigenous Communities</a:t>
            </a: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2E655301-5EC5-CCCE-0FE1-6737E9BF5043}"/>
              </a:ext>
            </a:extLst>
          </p:cNvPr>
          <p:cNvSpPr/>
          <p:nvPr/>
        </p:nvSpPr>
        <p:spPr>
          <a:xfrm>
            <a:off x="4585939" y="4795464"/>
            <a:ext cx="3020122" cy="227431"/>
          </a:xfrm>
          <a:prstGeom prst="roundRect">
            <a:avLst>
              <a:gd name="adj" fmla="val 13722"/>
            </a:avLst>
          </a:prstGeom>
          <a:ln>
            <a:solidFill>
              <a:srgbClr val="0036A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dirty="0"/>
              <a:t>CS 6: Qatar – Football World Cup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5C352660-3882-24CA-80A6-C75308BDD1EB}"/>
              </a:ext>
            </a:extLst>
          </p:cNvPr>
          <p:cNvSpPr/>
          <p:nvPr/>
        </p:nvSpPr>
        <p:spPr>
          <a:xfrm>
            <a:off x="4585938" y="5050264"/>
            <a:ext cx="3020122" cy="227431"/>
          </a:xfrm>
          <a:prstGeom prst="roundRect">
            <a:avLst>
              <a:gd name="adj" fmla="val 8138"/>
            </a:avLst>
          </a:prstGeom>
          <a:ln>
            <a:solidFill>
              <a:srgbClr val="0036A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dirty="0"/>
              <a:t>CS 7: USA – NFL 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AC9EDC49-0E12-075C-E372-F891E8AFE407}"/>
              </a:ext>
            </a:extLst>
          </p:cNvPr>
          <p:cNvSpPr/>
          <p:nvPr/>
        </p:nvSpPr>
        <p:spPr>
          <a:xfrm>
            <a:off x="4585937" y="5304690"/>
            <a:ext cx="3020122" cy="227431"/>
          </a:xfrm>
          <a:prstGeom prst="roundRect">
            <a:avLst>
              <a:gd name="adj" fmla="val 8138"/>
            </a:avLst>
          </a:prstGeom>
          <a:ln>
            <a:solidFill>
              <a:srgbClr val="0036A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dirty="0"/>
              <a:t>CS 8: Japan – Cultural Heritage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498AF2F0-57A0-1236-E333-26E07A39AD2C}"/>
              </a:ext>
            </a:extLst>
          </p:cNvPr>
          <p:cNvSpPr/>
          <p:nvPr/>
        </p:nvSpPr>
        <p:spPr>
          <a:xfrm>
            <a:off x="4585937" y="5559855"/>
            <a:ext cx="3020122" cy="227431"/>
          </a:xfrm>
          <a:prstGeom prst="roundRect">
            <a:avLst>
              <a:gd name="adj" fmla="val 10766"/>
            </a:avLst>
          </a:prstGeom>
          <a:ln>
            <a:solidFill>
              <a:srgbClr val="0036A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dirty="0"/>
              <a:t>CS 9: UK – Sport and Gender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1C3ABEA0-1D3B-3DE2-96EA-CAA907C7B8C6}"/>
              </a:ext>
            </a:extLst>
          </p:cNvPr>
          <p:cNvSpPr/>
          <p:nvPr/>
        </p:nvSpPr>
        <p:spPr>
          <a:xfrm>
            <a:off x="7680699" y="4541247"/>
            <a:ext cx="3020122" cy="227431"/>
          </a:xfrm>
          <a:prstGeom prst="roundRect">
            <a:avLst>
              <a:gd name="adj" fmla="val 10601"/>
            </a:avLst>
          </a:prstGeom>
          <a:ln>
            <a:solidFill>
              <a:srgbClr val="0036A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dirty="0"/>
              <a:t>CS 10: UK – Faith and Sexuality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EEE18019-1781-5F1E-3545-518EED0DEFB7}"/>
              </a:ext>
            </a:extLst>
          </p:cNvPr>
          <p:cNvSpPr/>
          <p:nvPr/>
        </p:nvSpPr>
        <p:spPr>
          <a:xfrm>
            <a:off x="7680698" y="4794318"/>
            <a:ext cx="3020122" cy="227431"/>
          </a:xfrm>
          <a:prstGeom prst="roundRect">
            <a:avLst>
              <a:gd name="adj" fmla="val 10930"/>
            </a:avLst>
          </a:prstGeom>
          <a:ln>
            <a:solidFill>
              <a:srgbClr val="0036A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dirty="0"/>
              <a:t>CS 11: UK – Cultural Events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F0FFA300-549C-DC7D-D03C-217B7B3C9D1F}"/>
              </a:ext>
            </a:extLst>
          </p:cNvPr>
          <p:cNvSpPr/>
          <p:nvPr/>
        </p:nvSpPr>
        <p:spPr>
          <a:xfrm>
            <a:off x="7680697" y="5047513"/>
            <a:ext cx="3020122" cy="227431"/>
          </a:xfrm>
          <a:prstGeom prst="roundRect">
            <a:avLst>
              <a:gd name="adj" fmla="val 10766"/>
            </a:avLst>
          </a:prstGeom>
          <a:ln>
            <a:solidFill>
              <a:srgbClr val="0036A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dirty="0"/>
              <a:t>CS 12: USA – Belonging and Ethnicity</a:t>
            </a: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71768A14-C58F-9E65-604F-F08BF1F58A9C}"/>
              </a:ext>
            </a:extLst>
          </p:cNvPr>
          <p:cNvSpPr/>
          <p:nvPr/>
        </p:nvSpPr>
        <p:spPr>
          <a:xfrm>
            <a:off x="7680696" y="5304906"/>
            <a:ext cx="3020122" cy="227431"/>
          </a:xfrm>
          <a:prstGeom prst="roundRect">
            <a:avLst>
              <a:gd name="adj" fmla="val 8137"/>
            </a:avLst>
          </a:prstGeom>
          <a:ln>
            <a:solidFill>
              <a:srgbClr val="0036A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dirty="0"/>
              <a:t>CS 13: Caribbean – Diaspora Communities</a:t>
            </a: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5F0EC2B1-4938-FCFD-B45C-3293D7B0017E}"/>
              </a:ext>
            </a:extLst>
          </p:cNvPr>
          <p:cNvSpPr/>
          <p:nvPr/>
        </p:nvSpPr>
        <p:spPr>
          <a:xfrm>
            <a:off x="7680696" y="5558127"/>
            <a:ext cx="3020122" cy="227431"/>
          </a:xfrm>
          <a:prstGeom prst="roundRect">
            <a:avLst>
              <a:gd name="adj" fmla="val 10930"/>
            </a:avLst>
          </a:prstGeom>
          <a:ln>
            <a:solidFill>
              <a:srgbClr val="0036A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dirty="0"/>
              <a:t>CS 14: Nigeria – Business Events</a:t>
            </a:r>
          </a:p>
        </p:txBody>
      </p:sp>
    </p:spTree>
    <p:extLst>
      <p:ext uri="{BB962C8B-B14F-4D97-AF65-F5344CB8AC3E}">
        <p14:creationId xmlns:p14="http://schemas.microsoft.com/office/powerpoint/2010/main" val="2480713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A0FE301-7F1C-109B-48DC-730BFEDF1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Albert, Dowson &amp; Lomax 2025 https://www.goodfellowpublishers.com/culturalrisk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2344F08-73F6-A7C3-4139-99B8DC0F68F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12381" y="139678"/>
            <a:ext cx="11479619" cy="1102878"/>
          </a:xfrm>
          <a:prstGeom prst="rect">
            <a:avLst/>
          </a:prstGeom>
        </p:spPr>
        <p:txBody>
          <a:bodyPr/>
          <a:lstStyle/>
          <a:p>
            <a:r>
              <a:rPr lang="en-GB" sz="4000" dirty="0"/>
              <a:t>Chapter 1: Introduction</a:t>
            </a:r>
            <a:br>
              <a:rPr lang="en-GB" sz="3600" i="1" dirty="0"/>
            </a:br>
            <a:r>
              <a:rPr lang="en-GB" sz="2400" i="1" dirty="0"/>
              <a:t>Ruth Dowson &amp; Bernadette Albert</a:t>
            </a:r>
            <a:endParaRPr lang="en-US" sz="2400" i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747C75-C35C-5521-5AED-0D277CB72809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1350335" y="1073888"/>
            <a:ext cx="10409274" cy="5422605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GB" sz="2400" b="0" i="0" dirty="0">
                <a:solidFill>
                  <a:srgbClr val="1A1919"/>
                </a:solidFill>
                <a:effectLst/>
              </a:rPr>
              <a:t>Introduction to the book</a:t>
            </a:r>
          </a:p>
          <a:p>
            <a:pPr lvl="1"/>
            <a:r>
              <a:rPr lang="en-GB" dirty="0">
                <a:solidFill>
                  <a:srgbClr val="1A1919"/>
                </a:solidFill>
              </a:rPr>
              <a:t>I</a:t>
            </a:r>
            <a:r>
              <a:rPr lang="en-GB" b="0" i="0" dirty="0">
                <a:solidFill>
                  <a:srgbClr val="1A1919"/>
                </a:solidFill>
                <a:effectLst/>
              </a:rPr>
              <a:t>ntroduces the Cultural Risk Assessment, an innovative element of the</a:t>
            </a:r>
            <a:r>
              <a:rPr lang="en-GB" dirty="0">
                <a:solidFill>
                  <a:srgbClr val="1A1919"/>
                </a:solidFill>
              </a:rPr>
              <a:t> </a:t>
            </a:r>
            <a:r>
              <a:rPr lang="en-GB" b="0" i="0" dirty="0">
                <a:solidFill>
                  <a:srgbClr val="1A1919"/>
                </a:solidFill>
                <a:effectLst/>
              </a:rPr>
              <a:t>events process, to support the development of more inclusive events and event</a:t>
            </a:r>
            <a:r>
              <a:rPr lang="en-GB" dirty="0">
                <a:solidFill>
                  <a:srgbClr val="1A1919"/>
                </a:solidFill>
              </a:rPr>
              <a:t> </a:t>
            </a:r>
            <a:r>
              <a:rPr lang="en-GB" b="0" i="0" dirty="0">
                <a:solidFill>
                  <a:srgbClr val="1A1919"/>
                </a:solidFill>
                <a:effectLst/>
              </a:rPr>
              <a:t>spaces</a:t>
            </a:r>
          </a:p>
          <a:p>
            <a:pPr lvl="1"/>
            <a:r>
              <a:rPr lang="en-GB" dirty="0">
                <a:solidFill>
                  <a:srgbClr val="1A1919"/>
                </a:solidFill>
              </a:rPr>
              <a:t>Contextualises cultural risk within traditional health and safety risk assessments</a:t>
            </a:r>
            <a:endParaRPr lang="en-GB" b="0" i="0" dirty="0">
              <a:solidFill>
                <a:srgbClr val="1A1919"/>
              </a:solidFill>
              <a:effectLst/>
            </a:endParaRPr>
          </a:p>
          <a:p>
            <a:pPr lvl="1"/>
            <a:r>
              <a:rPr lang="en-GB" dirty="0">
                <a:solidFill>
                  <a:srgbClr val="1A1919"/>
                </a:solidFill>
              </a:rPr>
              <a:t>Based on professional practical events experience, teaching and research</a:t>
            </a:r>
            <a:endParaRPr lang="en-GB" dirty="0">
              <a:solidFill>
                <a:srgbClr val="1A1919"/>
              </a:solidFill>
              <a:effectLst/>
            </a:endParaRPr>
          </a:p>
          <a:p>
            <a:pPr marL="0" indent="0">
              <a:buNone/>
            </a:pPr>
            <a:r>
              <a:rPr lang="en-GB" sz="2400" b="0" i="0" dirty="0">
                <a:solidFill>
                  <a:srgbClr val="1A1919"/>
                </a:solidFill>
                <a:effectLst/>
              </a:rPr>
              <a:t>Structure and contents of the book</a:t>
            </a:r>
          </a:p>
          <a:p>
            <a:pPr lvl="1"/>
            <a:r>
              <a:rPr lang="en-GB" b="0" i="0" dirty="0">
                <a:solidFill>
                  <a:srgbClr val="1A1919"/>
                </a:solidFill>
                <a:effectLst/>
              </a:rPr>
              <a:t>Part A develops the academic basis of the core concepts involved in developing</a:t>
            </a:r>
            <a:r>
              <a:rPr lang="en-GB" dirty="0">
                <a:solidFill>
                  <a:srgbClr val="1A1919"/>
                </a:solidFill>
              </a:rPr>
              <a:t> </a:t>
            </a:r>
            <a:r>
              <a:rPr lang="en-GB" b="0" i="0" dirty="0">
                <a:solidFill>
                  <a:srgbClr val="1A1919"/>
                </a:solidFill>
                <a:effectLst/>
              </a:rPr>
              <a:t>the concept of cultural risk.</a:t>
            </a:r>
            <a:endParaRPr lang="en-GB" b="0" i="0" dirty="0">
              <a:solidFill>
                <a:srgbClr val="1A1919"/>
              </a:solidFill>
            </a:endParaRPr>
          </a:p>
          <a:p>
            <a:pPr lvl="1"/>
            <a:r>
              <a:rPr lang="en-GB" dirty="0">
                <a:solidFill>
                  <a:srgbClr val="1A1919"/>
                </a:solidFill>
                <a:effectLst/>
              </a:rPr>
              <a:t>Part B</a:t>
            </a:r>
            <a:r>
              <a:rPr lang="en-GB" b="0" i="0" dirty="0">
                <a:solidFill>
                  <a:srgbClr val="1A1919"/>
                </a:solidFill>
                <a:effectLst/>
              </a:rPr>
              <a:t> discusses the practicalities of cultural risk, offering examples and suggestions for gaining expertise in this vital area.</a:t>
            </a:r>
          </a:p>
          <a:p>
            <a:pPr lvl="1"/>
            <a:r>
              <a:rPr lang="en-GB" dirty="0">
                <a:solidFill>
                  <a:srgbClr val="1A1919"/>
                </a:solidFill>
              </a:rPr>
              <a:t>Part C offers international case studies</a:t>
            </a:r>
            <a:endParaRPr lang="en-GB" dirty="0">
              <a:solidFill>
                <a:srgbClr val="1A1919"/>
              </a:solidFill>
              <a:effectLst/>
            </a:endParaRPr>
          </a:p>
          <a:p>
            <a:pPr lvl="1"/>
            <a:endParaRPr lang="en-GB" dirty="0">
              <a:solidFill>
                <a:srgbClr val="1A1919"/>
              </a:solidFill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22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7FE17B-32FE-30E9-1690-4E2F59B0C3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EB79080-C0D8-CB3E-F482-32A8C77EE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Albert, Dowson &amp; Lomax 2025 https://www.goodfellowpublishers.com/culturalrisk</a:t>
            </a:r>
            <a:endParaRPr lang="en-GB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C702700-68E9-BAB0-C856-5E522D946B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261" y="615973"/>
            <a:ext cx="6145588" cy="4755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002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3FB2DD6-7C57-6D3F-7432-959C4AA9A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Albert, Dowson &amp; Lomax 2025 https://www.goodfellowpublishers.com/culturalrisk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8EB2908-BA7B-A418-F22A-30465B60F44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73578" y="393201"/>
            <a:ext cx="11224954" cy="1588053"/>
          </a:xfrm>
          <a:prstGeom prst="rect">
            <a:avLst/>
          </a:prstGeom>
        </p:spPr>
        <p:txBody>
          <a:bodyPr/>
          <a:lstStyle/>
          <a:p>
            <a:r>
              <a:rPr lang="en-GB" sz="4000" dirty="0"/>
              <a:t>Chapter 2: Rationale, scope and background of cultural risk assessment and CIERA </a:t>
            </a:r>
            <a:br>
              <a:rPr lang="en-GB" dirty="0"/>
            </a:br>
            <a:r>
              <a:rPr lang="en-GB" sz="2400" i="1" dirty="0"/>
              <a:t>Ruth Dowson &amp; Bernadette Albert</a:t>
            </a:r>
            <a:endParaRPr lang="en-US" sz="2400" i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B2E3A6-2AC5-33C8-469A-63CD724B92EA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1371599" y="2126955"/>
            <a:ext cx="10037135" cy="3480022"/>
          </a:xfrm>
          <a:prstGeom prst="rect">
            <a:avLst/>
          </a:prstGeom>
        </p:spPr>
        <p:txBody>
          <a:bodyPr/>
          <a:lstStyle/>
          <a:p>
            <a:r>
              <a:rPr lang="en-GB" sz="2400" b="0" i="0" dirty="0">
                <a:solidFill>
                  <a:srgbClr val="1A1919"/>
                </a:solidFill>
                <a:effectLst/>
              </a:rPr>
              <a:t>The story of developing cultural risk from teaching events through implementation across multiple projects and sectors. </a:t>
            </a:r>
          </a:p>
          <a:p>
            <a:r>
              <a:rPr lang="en-GB" sz="2400" b="0" i="0" dirty="0">
                <a:solidFill>
                  <a:srgbClr val="1A1919"/>
                </a:solidFill>
                <a:effectLst/>
              </a:rPr>
              <a:t>Introduces key concepts of academic origins of cultural risk: culture,  developing cultural capital; space navigation; creating psychological safe spaces; diversity, inclusion, equity and equality; unconscious bias; venuefication; eventization of faith. </a:t>
            </a:r>
          </a:p>
          <a:p>
            <a:r>
              <a:rPr lang="en-GB" sz="2400" b="0" i="0" dirty="0">
                <a:solidFill>
                  <a:srgbClr val="1A1919"/>
                </a:solidFill>
                <a:effectLst/>
              </a:rPr>
              <a:t>These definitions and the development from the cultural risk assessment into the Cultural Inclusivity and</a:t>
            </a:r>
            <a:r>
              <a:rPr lang="en-GB" sz="2400" dirty="0">
                <a:solidFill>
                  <a:srgbClr val="1A1919"/>
                </a:solidFill>
              </a:rPr>
              <a:t> </a:t>
            </a:r>
            <a:r>
              <a:rPr lang="en-GB" sz="2400" b="0" i="0" dirty="0">
                <a:solidFill>
                  <a:srgbClr val="1A1919"/>
                </a:solidFill>
                <a:effectLst/>
              </a:rPr>
              <a:t>Equity Risk Assessment (CIERA©) form the foundation for the remaining chapters</a:t>
            </a:r>
            <a:endParaRPr lang="en-GB" sz="2400" dirty="0">
              <a:solidFill>
                <a:srgbClr val="1A1919"/>
              </a:solidFill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134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B5ECBEB-F289-3FDD-4554-0A4398959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893" y="490445"/>
            <a:ext cx="10653823" cy="1060562"/>
          </a:xfrm>
        </p:spPr>
        <p:txBody>
          <a:bodyPr/>
          <a:lstStyle/>
          <a:p>
            <a:r>
              <a:rPr lang="en-GB" sz="4000" dirty="0"/>
              <a:t>Chapter 3: Cultural risk - EEDI and bias </a:t>
            </a:r>
            <a:br>
              <a:rPr lang="en-GB" sz="3600" i="1" dirty="0"/>
            </a:br>
            <a:r>
              <a:rPr lang="en-GB" sz="2400" i="1" dirty="0"/>
              <a:t>Bernadette Albert</a:t>
            </a:r>
            <a:endParaRPr lang="en-US" sz="2400" i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397689-74D1-FB57-5BE1-720322C879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7172" y="1841032"/>
            <a:ext cx="9909544" cy="3368921"/>
          </a:xfrm>
        </p:spPr>
        <p:txBody>
          <a:bodyPr/>
          <a:lstStyle/>
          <a:p>
            <a:r>
              <a:rPr lang="en-GB" sz="2400" dirty="0">
                <a:solidFill>
                  <a:srgbClr val="1A1919"/>
                </a:solidFill>
              </a:rPr>
              <a:t>C</a:t>
            </a:r>
            <a:r>
              <a:rPr lang="en-GB" sz="2400" b="0" i="0" dirty="0">
                <a:solidFill>
                  <a:srgbClr val="1A1919"/>
                </a:solidFill>
                <a:effectLst/>
              </a:rPr>
              <a:t>onsiders EEDI in contemporary cultural and professional settings, with a contextual explanation of EEDI from historical perspectives</a:t>
            </a:r>
            <a:endParaRPr lang="en-GB" sz="2400" dirty="0">
              <a:solidFill>
                <a:srgbClr val="1A1919"/>
              </a:solidFill>
            </a:endParaRPr>
          </a:p>
          <a:p>
            <a:r>
              <a:rPr lang="en-GB" sz="2400" dirty="0">
                <a:solidFill>
                  <a:srgbClr val="1A1919"/>
                </a:solidFill>
              </a:rPr>
              <a:t>Discusses:</a:t>
            </a:r>
            <a:r>
              <a:rPr lang="en-GB" sz="2400" b="0" i="0" dirty="0">
                <a:solidFill>
                  <a:srgbClr val="1A1919"/>
                </a:solidFill>
                <a:effectLst/>
              </a:rPr>
              <a:t> intersectionality and</a:t>
            </a:r>
            <a:r>
              <a:rPr lang="en-GB" sz="2400" dirty="0">
                <a:solidFill>
                  <a:srgbClr val="1A1919"/>
                </a:solidFill>
              </a:rPr>
              <a:t> </a:t>
            </a:r>
            <a:r>
              <a:rPr lang="en-GB" sz="2400" b="0" i="0" dirty="0">
                <a:solidFill>
                  <a:srgbClr val="1A1919"/>
                </a:solidFill>
                <a:effectLst/>
              </a:rPr>
              <a:t>super-diversity, exploring their relevance to the events industry to create more inclusive spaces and events; theoretical backgrounds to diversity, equity, equality, and inclusion,</a:t>
            </a:r>
            <a:r>
              <a:rPr lang="en-GB" sz="2400" dirty="0">
                <a:solidFill>
                  <a:srgbClr val="1A1919"/>
                </a:solidFill>
              </a:rPr>
              <a:t> </a:t>
            </a:r>
            <a:r>
              <a:rPr lang="en-GB" sz="2400" b="0" i="0" dirty="0">
                <a:solidFill>
                  <a:srgbClr val="1A1919"/>
                </a:solidFill>
                <a:effectLst/>
              </a:rPr>
              <a:t>connecting them to cultural risk on a practical level; cultural risk as a lens for creating inclusion and representation; power dynamics and unconscious bias from its cognitive foundations; the impact of System 1 and System 2 brain on unconscious bias and stereotyping.</a:t>
            </a:r>
            <a:endParaRPr lang="en-GB" sz="2400" dirty="0">
              <a:solidFill>
                <a:srgbClr val="1A1919"/>
              </a:solidFill>
              <a:effectLst/>
            </a:endParaRPr>
          </a:p>
          <a:p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A9F9B79-162E-EFE2-6BD3-CF9BD46D1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Albert, Dowson &amp; Lomax 2025 https://www.goodfellowpublishers.com/culturalrisk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4025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2915B-FAF5-088C-566C-BB464B5A9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25" y="258209"/>
            <a:ext cx="10966549" cy="1011791"/>
          </a:xfrm>
        </p:spPr>
        <p:txBody>
          <a:bodyPr/>
          <a:lstStyle/>
          <a:p>
            <a:r>
              <a:rPr lang="en-GB" sz="4000" dirty="0"/>
              <a:t>Chapter 4: The science of inclusion and inclusivity </a:t>
            </a:r>
            <a:r>
              <a:rPr lang="en-GB" sz="2400" i="1" dirty="0"/>
              <a:t>Bernadette Albert &amp; Ruth Dowson</a:t>
            </a:r>
            <a:endParaRPr lang="en-US" sz="2400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F760CC-A241-A3A5-1532-D1CB39D5B1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1" y="1270000"/>
            <a:ext cx="9909544" cy="4811372"/>
          </a:xfrm>
        </p:spPr>
        <p:txBody>
          <a:bodyPr/>
          <a:lstStyle/>
          <a:p>
            <a:r>
              <a:rPr lang="en-GB" sz="2400" dirty="0">
                <a:solidFill>
                  <a:srgbClr val="1A1919"/>
                </a:solidFill>
              </a:rPr>
              <a:t>H</a:t>
            </a:r>
            <a:r>
              <a:rPr lang="en-GB" sz="2400" b="0" i="0" dirty="0">
                <a:solidFill>
                  <a:srgbClr val="1A1919"/>
                </a:solidFill>
                <a:effectLst/>
              </a:rPr>
              <a:t>istorical and contemporary academic significance of</a:t>
            </a:r>
            <a:r>
              <a:rPr lang="en-GB" sz="2400" dirty="0">
                <a:solidFill>
                  <a:srgbClr val="1A1919"/>
                </a:solidFill>
              </a:rPr>
              <a:t> </a:t>
            </a:r>
            <a:r>
              <a:rPr lang="en-GB" sz="2400" b="0" i="0" dirty="0">
                <a:solidFill>
                  <a:srgbClr val="1A1919"/>
                </a:solidFill>
                <a:effectLst/>
              </a:rPr>
              <a:t>inclusion, tracing the philosophical origins of inclusion to Plato</a:t>
            </a:r>
            <a:r>
              <a:rPr lang="en-GB" sz="2400" dirty="0">
                <a:solidFill>
                  <a:srgbClr val="1A1919"/>
                </a:solidFill>
              </a:rPr>
              <a:t> </a:t>
            </a:r>
            <a:r>
              <a:rPr lang="en-GB" sz="2400" b="0" i="0" dirty="0">
                <a:solidFill>
                  <a:srgbClr val="1A1919"/>
                </a:solidFill>
                <a:effectLst/>
              </a:rPr>
              <a:t>and its resurgence in modern social policy to address inequalities and provide</a:t>
            </a:r>
            <a:r>
              <a:rPr lang="en-GB" sz="2400" dirty="0">
                <a:solidFill>
                  <a:srgbClr val="1A1919"/>
                </a:solidFill>
              </a:rPr>
              <a:t> </a:t>
            </a:r>
            <a:r>
              <a:rPr lang="en-GB" sz="2400" b="0" i="0" dirty="0">
                <a:solidFill>
                  <a:srgbClr val="1A1919"/>
                </a:solidFill>
                <a:effectLst/>
              </a:rPr>
              <a:t>equal opportunities for all. </a:t>
            </a:r>
          </a:p>
          <a:p>
            <a:r>
              <a:rPr lang="en-GB" sz="2400" dirty="0" err="1">
                <a:solidFill>
                  <a:srgbClr val="1A1919"/>
                </a:solidFill>
              </a:rPr>
              <a:t>E</a:t>
            </a:r>
            <a:r>
              <a:rPr lang="en-GB" sz="2400" b="0" i="0" dirty="0" err="1">
                <a:solidFill>
                  <a:srgbClr val="1A1919"/>
                </a:solidFill>
                <a:effectLst/>
              </a:rPr>
              <a:t>mphasizes</a:t>
            </a:r>
            <a:r>
              <a:rPr lang="en-GB" sz="2400" b="0" i="0" dirty="0">
                <a:solidFill>
                  <a:srgbClr val="1A1919"/>
                </a:solidFill>
                <a:effectLst/>
              </a:rPr>
              <a:t> the importance of</a:t>
            </a:r>
            <a:r>
              <a:rPr lang="en-GB" sz="2400" dirty="0">
                <a:solidFill>
                  <a:srgbClr val="1A1919"/>
                </a:solidFill>
              </a:rPr>
              <a:t> </a:t>
            </a:r>
            <a:r>
              <a:rPr lang="en-GB" sz="2400" b="0" i="0" dirty="0">
                <a:solidFill>
                  <a:srgbClr val="1A1919"/>
                </a:solidFill>
                <a:effectLst/>
              </a:rPr>
              <a:t>creating environments in which diversity is valued, and individuals feel respected</a:t>
            </a:r>
            <a:r>
              <a:rPr lang="en-GB" sz="2400" dirty="0">
                <a:solidFill>
                  <a:srgbClr val="1A1919"/>
                </a:solidFill>
              </a:rPr>
              <a:t> </a:t>
            </a:r>
            <a:r>
              <a:rPr lang="en-GB" sz="2400" b="0" i="0" dirty="0">
                <a:solidFill>
                  <a:srgbClr val="1A1919"/>
                </a:solidFill>
                <a:effectLst/>
              </a:rPr>
              <a:t>and supported. </a:t>
            </a:r>
          </a:p>
          <a:p>
            <a:r>
              <a:rPr lang="en-GB" sz="2400" dirty="0">
                <a:solidFill>
                  <a:srgbClr val="1A1919"/>
                </a:solidFill>
              </a:rPr>
              <a:t>T</a:t>
            </a:r>
            <a:r>
              <a:rPr lang="en-GB" sz="2400" b="0" i="0" dirty="0">
                <a:solidFill>
                  <a:srgbClr val="1A1919"/>
                </a:solidFill>
                <a:effectLst/>
              </a:rPr>
              <a:t>heoretical frameworks: Social</a:t>
            </a:r>
            <a:r>
              <a:rPr lang="en-GB" sz="2400" dirty="0">
                <a:solidFill>
                  <a:srgbClr val="1A1919"/>
                </a:solidFill>
              </a:rPr>
              <a:t> </a:t>
            </a:r>
            <a:r>
              <a:rPr lang="en-GB" sz="2400" b="0" i="0" dirty="0">
                <a:solidFill>
                  <a:srgbClr val="1A1919"/>
                </a:solidFill>
                <a:effectLst/>
              </a:rPr>
              <a:t>Identity Theory, Critical Race Theory, Intersectionality, Human Capital Theory, Post Colonial Theory.</a:t>
            </a:r>
          </a:p>
          <a:p>
            <a:r>
              <a:rPr lang="en-GB" sz="2400" dirty="0">
                <a:solidFill>
                  <a:srgbClr val="1A1919"/>
                </a:solidFill>
              </a:rPr>
              <a:t>B</a:t>
            </a:r>
            <a:r>
              <a:rPr lang="en-GB" sz="2400" b="0" i="0" dirty="0">
                <a:solidFill>
                  <a:srgbClr val="1A1919"/>
                </a:solidFill>
                <a:effectLst/>
              </a:rPr>
              <a:t>arriers to inclusivity: systemic, cultural and structural obstacles, the role of power dynamics and</a:t>
            </a:r>
            <a:r>
              <a:rPr lang="en-GB" sz="2400" dirty="0">
                <a:solidFill>
                  <a:srgbClr val="1A1919"/>
                </a:solidFill>
              </a:rPr>
              <a:t> </a:t>
            </a:r>
            <a:r>
              <a:rPr lang="en-GB" sz="2400" b="0" i="0" dirty="0">
                <a:solidFill>
                  <a:srgbClr val="1A1919"/>
                </a:solidFill>
                <a:effectLst/>
              </a:rPr>
              <a:t>privilege in shaping inclusion. </a:t>
            </a:r>
          </a:p>
          <a:p>
            <a:r>
              <a:rPr lang="en-GB" sz="2400" dirty="0">
                <a:solidFill>
                  <a:srgbClr val="1A1919"/>
                </a:solidFill>
              </a:rPr>
              <a:t>N</a:t>
            </a:r>
            <a:r>
              <a:rPr lang="en-GB" sz="2400" b="0" i="0" dirty="0">
                <a:solidFill>
                  <a:srgbClr val="1A1919"/>
                </a:solidFill>
                <a:effectLst/>
              </a:rPr>
              <a:t>eed for a nuanced</a:t>
            </a:r>
            <a:r>
              <a:rPr lang="en-GB" sz="2400" dirty="0">
                <a:solidFill>
                  <a:srgbClr val="1A1919"/>
                </a:solidFill>
              </a:rPr>
              <a:t> </a:t>
            </a:r>
            <a:r>
              <a:rPr lang="en-GB" sz="2400" b="0" i="0" dirty="0">
                <a:solidFill>
                  <a:srgbClr val="1A1919"/>
                </a:solidFill>
                <a:effectLst/>
              </a:rPr>
              <a:t>approach to inclusivity, considering the complexities of intersectionality </a:t>
            </a:r>
            <a:r>
              <a:rPr lang="en-GB" sz="2400" dirty="0">
                <a:solidFill>
                  <a:srgbClr val="1A1919"/>
                </a:solidFill>
              </a:rPr>
              <a:t>to </a:t>
            </a:r>
            <a:r>
              <a:rPr lang="en-GB" sz="2400" b="0" i="0" dirty="0">
                <a:solidFill>
                  <a:srgbClr val="1A1919"/>
                </a:solidFill>
                <a:effectLst/>
              </a:rPr>
              <a:t>create inclusive environments that celebrate diversity.</a:t>
            </a:r>
            <a:endParaRPr lang="en-GB" sz="2400" dirty="0">
              <a:solidFill>
                <a:srgbClr val="1A1919"/>
              </a:solidFill>
              <a:effectLst/>
            </a:endParaRPr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BB9F5D-1188-C666-DBE6-0592CE835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Albert, Dowson &amp; Lomax 2025 https://www.goodfellowpublishers.com/culturalrisk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1558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1903B-1D18-E617-A386-6577E4C1A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654" y="171799"/>
            <a:ext cx="10224748" cy="1119428"/>
          </a:xfrm>
        </p:spPr>
        <p:txBody>
          <a:bodyPr/>
          <a:lstStyle/>
          <a:p>
            <a:r>
              <a:rPr lang="en-GB" sz="4000" dirty="0"/>
              <a:t>Chapter 5: Culture</a:t>
            </a:r>
            <a:br>
              <a:rPr lang="en-GB" dirty="0"/>
            </a:br>
            <a:r>
              <a:rPr lang="en-GB" sz="2400" i="1" dirty="0"/>
              <a:t>Bernadette Albert </a:t>
            </a:r>
            <a:endParaRPr lang="en-US" sz="2400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38A73E-076E-9B86-D498-A8BEADDF60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598" y="1172958"/>
            <a:ext cx="9601200" cy="4852339"/>
          </a:xfrm>
        </p:spPr>
        <p:txBody>
          <a:bodyPr/>
          <a:lstStyle/>
          <a:p>
            <a:r>
              <a:rPr lang="en-GB" sz="2400" b="0" i="0" dirty="0">
                <a:solidFill>
                  <a:srgbClr val="1A1919"/>
                </a:solidFill>
                <a:effectLst/>
              </a:rPr>
              <a:t>Explores definitions of culture, its components and complexities, reviewing key theories from sociological and historical perspectives. </a:t>
            </a:r>
          </a:p>
          <a:p>
            <a:r>
              <a:rPr lang="en-GB" sz="2400" dirty="0">
                <a:solidFill>
                  <a:srgbClr val="1A1919"/>
                </a:solidFill>
              </a:rPr>
              <a:t>Discusses t</a:t>
            </a:r>
            <a:r>
              <a:rPr lang="en-GB" sz="2400" b="0" i="0" dirty="0">
                <a:solidFill>
                  <a:srgbClr val="1A1919"/>
                </a:solidFill>
                <a:effectLst/>
              </a:rPr>
              <a:t>he criticality of cultural identity where</a:t>
            </a:r>
            <a:r>
              <a:rPr lang="en-GB" sz="2400" dirty="0">
                <a:solidFill>
                  <a:srgbClr val="1A1919"/>
                </a:solidFill>
              </a:rPr>
              <a:t> </a:t>
            </a:r>
            <a:r>
              <a:rPr lang="en-GB" sz="2400" b="0" i="0" dirty="0">
                <a:solidFill>
                  <a:srgbClr val="1A1919"/>
                </a:solidFill>
                <a:effectLst/>
              </a:rPr>
              <a:t>norms, values, beliefs support individuals navigating and becoming embedded</a:t>
            </a:r>
            <a:r>
              <a:rPr lang="en-GB" sz="2400" dirty="0">
                <a:solidFill>
                  <a:srgbClr val="1A1919"/>
                </a:solidFill>
              </a:rPr>
              <a:t> i</a:t>
            </a:r>
            <a:r>
              <a:rPr lang="en-GB" sz="2400" b="0" i="0" dirty="0">
                <a:solidFill>
                  <a:srgbClr val="1A1919"/>
                </a:solidFill>
                <a:effectLst/>
              </a:rPr>
              <a:t>n the social structure, providing opportunities for social cohesion. </a:t>
            </a:r>
          </a:p>
          <a:p>
            <a:r>
              <a:rPr lang="en-GB" sz="2400" b="0" i="0" dirty="0">
                <a:solidFill>
                  <a:srgbClr val="1A1919"/>
                </a:solidFill>
                <a:effectLst/>
              </a:rPr>
              <a:t>Considers the impacts of globalisation, cultural diffusion and acculturation on culture,</a:t>
            </a:r>
            <a:r>
              <a:rPr lang="en-GB" sz="2400" dirty="0">
                <a:solidFill>
                  <a:srgbClr val="1A1919"/>
                </a:solidFill>
              </a:rPr>
              <a:t> </a:t>
            </a:r>
            <a:r>
              <a:rPr lang="en-GB" sz="2400" b="0" i="0" dirty="0">
                <a:solidFill>
                  <a:srgbClr val="1A1919"/>
                </a:solidFill>
                <a:effectLst/>
              </a:rPr>
              <a:t>where cultures interact and blend, forming hybrids. </a:t>
            </a:r>
          </a:p>
          <a:p>
            <a:r>
              <a:rPr lang="en-GB" sz="2400" dirty="0">
                <a:solidFill>
                  <a:srgbClr val="1A1919"/>
                </a:solidFill>
              </a:rPr>
              <a:t>A</a:t>
            </a:r>
            <a:r>
              <a:rPr lang="en-GB" sz="2400" b="0" i="0" dirty="0">
                <a:solidFill>
                  <a:srgbClr val="1A1919"/>
                </a:solidFill>
                <a:effectLst/>
              </a:rPr>
              <a:t>cknowledges </a:t>
            </a:r>
            <a:r>
              <a:rPr lang="en-GB" sz="2400" dirty="0">
                <a:solidFill>
                  <a:srgbClr val="1A1919"/>
                </a:solidFill>
              </a:rPr>
              <a:t>criticality of </a:t>
            </a:r>
            <a:r>
              <a:rPr lang="en-GB" sz="2400" b="0" i="0" dirty="0">
                <a:solidFill>
                  <a:srgbClr val="1A1919"/>
                </a:solidFill>
                <a:effectLst/>
              </a:rPr>
              <a:t>cultural resilience in preserving</a:t>
            </a:r>
            <a:r>
              <a:rPr lang="en-GB" sz="2400" dirty="0">
                <a:solidFill>
                  <a:srgbClr val="1A1919"/>
                </a:solidFill>
              </a:rPr>
              <a:t> </a:t>
            </a:r>
            <a:r>
              <a:rPr lang="en-GB" sz="2400" b="0" i="0" dirty="0">
                <a:solidFill>
                  <a:srgbClr val="1A1919"/>
                </a:solidFill>
                <a:effectLst/>
              </a:rPr>
              <a:t>and protecting cultural heritage amidst external pressures to adapt, change or be lost.</a:t>
            </a:r>
            <a:endParaRPr lang="en-GB" sz="2400" dirty="0">
              <a:solidFill>
                <a:srgbClr val="1A1919"/>
              </a:solidFill>
              <a:effectLst/>
            </a:endParaRPr>
          </a:p>
          <a:p>
            <a:r>
              <a:rPr lang="en-GB" sz="2400" dirty="0">
                <a:solidFill>
                  <a:srgbClr val="1A1919"/>
                </a:solidFill>
              </a:rPr>
              <a:t>U</a:t>
            </a:r>
            <a:r>
              <a:rPr lang="en-GB" sz="2400" b="0" i="0" dirty="0">
                <a:solidFill>
                  <a:srgbClr val="1A1919"/>
                </a:solidFill>
                <a:effectLst/>
              </a:rPr>
              <a:t>nderscores the enduring and evolving nature of culture in a connected</a:t>
            </a:r>
            <a:r>
              <a:rPr lang="en-GB" sz="2400" dirty="0">
                <a:solidFill>
                  <a:srgbClr val="1A1919"/>
                </a:solidFill>
              </a:rPr>
              <a:t> </a:t>
            </a:r>
            <a:r>
              <a:rPr lang="en-GB" sz="2400" b="0" i="0" dirty="0">
                <a:solidFill>
                  <a:srgbClr val="1A1919"/>
                </a:solidFill>
                <a:effectLst/>
              </a:rPr>
              <a:t>and globalised world.</a:t>
            </a:r>
            <a:endParaRPr lang="en-GB" sz="2400" dirty="0">
              <a:solidFill>
                <a:srgbClr val="1A1919"/>
              </a:solidFill>
              <a:effectLst/>
            </a:endParaRPr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96811E-1101-6F7C-2CC2-7BC085658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Albert, Dowson &amp; Lomax 2025 https://www.goodfellowpublishers.com/culturalrisk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42908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84A79-3293-6992-AB39-8C67EF658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321" y="414670"/>
            <a:ext cx="9590568" cy="1063255"/>
          </a:xfrm>
        </p:spPr>
        <p:txBody>
          <a:bodyPr/>
          <a:lstStyle/>
          <a:p>
            <a:r>
              <a:rPr lang="en-GB" sz="4000" dirty="0"/>
              <a:t>Chapter 6: Theories and frameworks </a:t>
            </a:r>
            <a:br>
              <a:rPr lang="en-GB" dirty="0"/>
            </a:br>
            <a:r>
              <a:rPr lang="en-GB" sz="2400" i="1" dirty="0"/>
              <a:t>Bernadette Albert</a:t>
            </a:r>
            <a:endParaRPr lang="en-US" sz="2400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183455-D34D-565F-6E55-C88731F3D5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60967" y="1967023"/>
            <a:ext cx="9675628" cy="4164482"/>
          </a:xfrm>
        </p:spPr>
        <p:txBody>
          <a:bodyPr/>
          <a:lstStyle/>
          <a:p>
            <a:r>
              <a:rPr lang="en-GB" sz="2400" dirty="0">
                <a:solidFill>
                  <a:srgbClr val="1A1919"/>
                </a:solidFill>
              </a:rPr>
              <a:t>E</a:t>
            </a:r>
            <a:r>
              <a:rPr lang="en-GB" sz="2400" b="0" i="0" dirty="0">
                <a:solidFill>
                  <a:srgbClr val="1A1919"/>
                </a:solidFill>
                <a:effectLst/>
              </a:rPr>
              <a:t>xamines key theoretical frameworks of culture,</a:t>
            </a:r>
            <a:r>
              <a:rPr lang="en-GB" sz="2400" dirty="0">
                <a:solidFill>
                  <a:srgbClr val="1A1919"/>
                </a:solidFill>
              </a:rPr>
              <a:t> </a:t>
            </a:r>
            <a:r>
              <a:rPr lang="en-GB" sz="2400" b="0" i="0" dirty="0">
                <a:solidFill>
                  <a:srgbClr val="1A1919"/>
                </a:solidFill>
                <a:effectLst/>
              </a:rPr>
              <a:t>developing an understanding of culture by addressing frequently utilised</a:t>
            </a:r>
            <a:r>
              <a:rPr lang="en-GB" sz="2400" dirty="0">
                <a:solidFill>
                  <a:srgbClr val="1A1919"/>
                </a:solidFill>
              </a:rPr>
              <a:t> </a:t>
            </a:r>
            <a:r>
              <a:rPr lang="en-GB" sz="2400" b="0" i="0" dirty="0">
                <a:solidFill>
                  <a:srgbClr val="1A1919"/>
                </a:solidFill>
                <a:effectLst/>
              </a:rPr>
              <a:t>frameworks like the cultural web and the cultural iceberg, transitioning to more</a:t>
            </a:r>
            <a:r>
              <a:rPr lang="en-GB" sz="2400" dirty="0">
                <a:solidFill>
                  <a:srgbClr val="1A1919"/>
                </a:solidFill>
              </a:rPr>
              <a:t> </a:t>
            </a:r>
            <a:r>
              <a:rPr lang="en-GB" sz="2400" b="0" i="0" dirty="0">
                <a:solidFill>
                  <a:srgbClr val="1A1919"/>
                </a:solidFill>
                <a:effectLst/>
              </a:rPr>
              <a:t>complex theories: Hofstede’s cultural dimension theories and Hall’s high and</a:t>
            </a:r>
            <a:r>
              <a:rPr lang="en-GB" sz="2400" dirty="0">
                <a:solidFill>
                  <a:srgbClr val="1A1919"/>
                </a:solidFill>
              </a:rPr>
              <a:t> </a:t>
            </a:r>
            <a:r>
              <a:rPr lang="en-GB" sz="2400" b="0" i="0" dirty="0">
                <a:solidFill>
                  <a:srgbClr val="1A1919"/>
                </a:solidFill>
                <a:effectLst/>
              </a:rPr>
              <a:t>low context cultures. </a:t>
            </a:r>
          </a:p>
          <a:p>
            <a:r>
              <a:rPr lang="en-GB" sz="2400" b="0" i="0" dirty="0">
                <a:solidFill>
                  <a:srgbClr val="1A1919"/>
                </a:solidFill>
                <a:effectLst/>
              </a:rPr>
              <a:t>Unpacks Bourdieu’s theory of cultural</a:t>
            </a:r>
            <a:r>
              <a:rPr lang="en-GB" sz="2400" dirty="0">
                <a:solidFill>
                  <a:srgbClr val="1A1919"/>
                </a:solidFill>
              </a:rPr>
              <a:t> </a:t>
            </a:r>
            <a:r>
              <a:rPr lang="en-GB" sz="2400" b="0" i="0" dirty="0">
                <a:solidFill>
                  <a:srgbClr val="1A1919"/>
                </a:solidFill>
                <a:effectLst/>
              </a:rPr>
              <a:t>capital and space navigation, as social positioning and knowledge</a:t>
            </a:r>
            <a:r>
              <a:rPr lang="en-GB" sz="2400" dirty="0">
                <a:solidFill>
                  <a:srgbClr val="1A1919"/>
                </a:solidFill>
              </a:rPr>
              <a:t> </a:t>
            </a:r>
            <a:r>
              <a:rPr lang="en-GB" sz="2400" b="0" i="0" dirty="0">
                <a:solidFill>
                  <a:srgbClr val="1A1919"/>
                </a:solidFill>
                <a:effectLst/>
              </a:rPr>
              <a:t>influence and shape cultural opportunities and interactions.</a:t>
            </a:r>
            <a:endParaRPr lang="en-GB" sz="2400" dirty="0">
              <a:solidFill>
                <a:srgbClr val="1A1919"/>
              </a:solidFill>
              <a:effectLst/>
            </a:endParaRPr>
          </a:p>
          <a:p>
            <a:endParaRPr lang="en-US" sz="36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9F61AA-7FDE-73F2-3795-3021D013F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Albert, Dowson &amp; Lomax 2025 https://www.goodfellowpublishers.com/culturalrisk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43938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2096</Words>
  <Application>Microsoft Office PowerPoint</Application>
  <PresentationFormat>Widescreen</PresentationFormat>
  <Paragraphs>130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Custom Design</vt:lpstr>
      <vt:lpstr>PowerPoint Presentation</vt:lpstr>
      <vt:lpstr>PowerPoint Presentation</vt:lpstr>
      <vt:lpstr>Chapter 1: Introduction Ruth Dowson &amp; Bernadette Albert</vt:lpstr>
      <vt:lpstr>PowerPoint Presentation</vt:lpstr>
      <vt:lpstr>Chapter 2: Rationale, scope and background of cultural risk assessment and CIERA  Ruth Dowson &amp; Bernadette Albert</vt:lpstr>
      <vt:lpstr>Chapter 3: Cultural risk - EEDI and bias  Bernadette Albert</vt:lpstr>
      <vt:lpstr>Chapter 4: The science of inclusion and inclusivity Bernadette Albert &amp; Ruth Dowson</vt:lpstr>
      <vt:lpstr>Chapter 5: Culture Bernadette Albert </vt:lpstr>
      <vt:lpstr>Chapter 6: Theories and frameworks  Bernadette Albert</vt:lpstr>
      <vt:lpstr>Chapter 7: Cultural Intelligence (CQ). Bernadette Albert &amp; Ruth Dowson</vt:lpstr>
      <vt:lpstr>PowerPoint Presentation</vt:lpstr>
      <vt:lpstr>Chapter 8: The Cultural Risk Assessment and the Cultural Inclusivity and Equity Risk Assessment Bernadette Albert</vt:lpstr>
      <vt:lpstr>Chapter 9: Activating theory – England and Wales Cricket Board  Ruth Dowson &amp; Bernadette Albert</vt:lpstr>
      <vt:lpstr>Chapter 10: Managing organisational risk – Integrating cultural risk awareness into corporate governance.  Rachel Lomax &amp; Dan Lomax</vt:lpstr>
      <vt:lpstr>Chapter 11: Comparing faith in cultural contexts – in sacred spaces and on the dancefloor.  Gavin Mart, Ruth Dowson &amp; Dan Lomax</vt:lpstr>
      <vt:lpstr>Chapter 12: Activating theory – Action research with faith leaders for the British Ritual Innovation under COVID-19 project.                       Ruth Dowson &amp; Bernadette Albert </vt:lpstr>
      <vt:lpstr>Chapter 13: Between the lines –  Conversations in context – a dialogical exploration.  Bernadette Albert &amp; Alister Albert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Sally North</dc:creator>
  <cp:lastModifiedBy>Rev Ruth Dowson</cp:lastModifiedBy>
  <cp:revision>7</cp:revision>
  <dcterms:created xsi:type="dcterms:W3CDTF">2026-03-17T13:44:53Z</dcterms:created>
  <dcterms:modified xsi:type="dcterms:W3CDTF">2026-04-10T09:42:19Z</dcterms:modified>
</cp:coreProperties>
</file>